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46" r:id="rId2"/>
    <p:sldId id="378" r:id="rId3"/>
    <p:sldId id="354" r:id="rId4"/>
    <p:sldId id="368" r:id="rId5"/>
    <p:sldId id="369" r:id="rId6"/>
    <p:sldId id="381" r:id="rId7"/>
    <p:sldId id="370" r:id="rId8"/>
    <p:sldId id="371" r:id="rId9"/>
    <p:sldId id="382" r:id="rId10"/>
    <p:sldId id="383" r:id="rId11"/>
    <p:sldId id="345" r:id="rId12"/>
    <p:sldId id="375" r:id="rId13"/>
    <p:sldId id="331" r:id="rId14"/>
    <p:sldId id="332" r:id="rId15"/>
    <p:sldId id="333" r:id="rId16"/>
    <p:sldId id="286" r:id="rId17"/>
    <p:sldId id="344" r:id="rId18"/>
    <p:sldId id="306" r:id="rId19"/>
    <p:sldId id="307" r:id="rId20"/>
    <p:sldId id="311" r:id="rId21"/>
    <p:sldId id="352" r:id="rId22"/>
    <p:sldId id="380" r:id="rId23"/>
    <p:sldId id="30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5170"/>
  </p:normalViewPr>
  <p:slideViewPr>
    <p:cSldViewPr snapToGrid="0">
      <p:cViewPr varScale="1">
        <p:scale>
          <a:sx n="81" d="100"/>
          <a:sy n="81" d="100"/>
        </p:scale>
        <p:origin x="12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D4914-A162-468F-B81B-A45B448BE093}"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BF680B18-DEB7-4717-9751-F7B2ECD3FE65}">
      <dgm:prSet/>
      <dgm:spPr/>
      <dgm:t>
        <a:bodyPr/>
        <a:lstStyle/>
        <a:p>
          <a:r>
            <a:rPr lang="en-US" dirty="0">
              <a:solidFill>
                <a:schemeClr val="tx2"/>
              </a:solidFill>
              <a:latin typeface="Arial" panose="020B0604020202020204" pitchFamily="34" charset="0"/>
              <a:cs typeface="Arial" panose="020B0604020202020204" pitchFamily="34" charset="0"/>
            </a:rPr>
            <a:t>Patient outcomes study </a:t>
          </a:r>
        </a:p>
      </dgm:t>
    </dgm:pt>
    <dgm:pt modelId="{0D825971-F75D-409F-BED2-3378A625E09D}" type="parTrans" cxnId="{5E11F5C6-72B7-4718-ACAB-AD6102829E50}">
      <dgm:prSet/>
      <dgm:spPr/>
      <dgm:t>
        <a:bodyPr/>
        <a:lstStyle/>
        <a:p>
          <a:endParaRPr lang="en-US">
            <a:latin typeface="Arial" panose="020B0604020202020204" pitchFamily="34" charset="0"/>
            <a:cs typeface="Arial" panose="020B0604020202020204" pitchFamily="34" charset="0"/>
          </a:endParaRPr>
        </a:p>
      </dgm:t>
    </dgm:pt>
    <dgm:pt modelId="{F1F299D4-67C8-4532-AE0F-6C84C110C51B}" type="sibTrans" cxnId="{5E11F5C6-72B7-4718-ACAB-AD6102829E50}">
      <dgm:prSet/>
      <dgm:spPr/>
      <dgm:t>
        <a:bodyPr/>
        <a:lstStyle/>
        <a:p>
          <a:endParaRPr lang="en-US">
            <a:latin typeface="Arial" panose="020B0604020202020204" pitchFamily="34" charset="0"/>
            <a:cs typeface="Arial" panose="020B0604020202020204" pitchFamily="34" charset="0"/>
          </a:endParaRPr>
        </a:p>
      </dgm:t>
    </dgm:pt>
    <dgm:pt modelId="{0B709447-FF6C-491A-9D69-CBD46C2E416A}">
      <dgm:prSet custT="1"/>
      <dgm:spPr/>
      <dgm:t>
        <a:bodyPr/>
        <a:lstStyle/>
        <a:p>
          <a:r>
            <a:rPr lang="en-US" sz="2100" dirty="0">
              <a:solidFill>
                <a:schemeClr val="tx2"/>
              </a:solidFill>
              <a:latin typeface="Arial" panose="020B0604020202020204" pitchFamily="34" charset="0"/>
              <a:cs typeface="Arial" panose="020B0604020202020204" pitchFamily="34" charset="0"/>
            </a:rPr>
            <a:t>Medicare claims for </a:t>
          </a:r>
          <a:r>
            <a:rPr lang="en-US" sz="3600" b="1" dirty="0">
              <a:solidFill>
                <a:schemeClr val="tx2"/>
              </a:solidFill>
              <a:latin typeface="Arial" panose="020B0604020202020204" pitchFamily="34" charset="0"/>
              <a:cs typeface="Arial" panose="020B0604020202020204" pitchFamily="34" charset="0"/>
            </a:rPr>
            <a:t>1.9 million </a:t>
          </a:r>
          <a:br>
            <a:rPr lang="en-US" sz="2100" b="1" dirty="0">
              <a:solidFill>
                <a:schemeClr val="tx2"/>
              </a:solidFill>
              <a:latin typeface="Arial" panose="020B0604020202020204" pitchFamily="34" charset="0"/>
              <a:cs typeface="Arial" panose="020B0604020202020204" pitchFamily="34" charset="0"/>
            </a:rPr>
          </a:br>
          <a:r>
            <a:rPr lang="en-US" sz="2100" b="1" dirty="0">
              <a:solidFill>
                <a:schemeClr val="tx2"/>
              </a:solidFill>
              <a:latin typeface="Arial" panose="020B0604020202020204" pitchFamily="34" charset="0"/>
              <a:cs typeface="Arial" panose="020B0604020202020204" pitchFamily="34" charset="0"/>
            </a:rPr>
            <a:t>elective surgical procedures</a:t>
          </a:r>
          <a:endParaRPr lang="en-US" sz="2100" dirty="0">
            <a:solidFill>
              <a:schemeClr val="tx2"/>
            </a:solidFill>
            <a:latin typeface="Arial" panose="020B0604020202020204" pitchFamily="34" charset="0"/>
            <a:cs typeface="Arial" panose="020B0604020202020204" pitchFamily="34" charset="0"/>
          </a:endParaRPr>
        </a:p>
      </dgm:t>
    </dgm:pt>
    <dgm:pt modelId="{86FE335E-DA01-4C32-B54A-C2B361C4364B}" type="parTrans" cxnId="{343F61A1-87D5-40AF-B307-47C50E77F2D4}">
      <dgm:prSet/>
      <dgm:spPr/>
      <dgm:t>
        <a:bodyPr/>
        <a:lstStyle/>
        <a:p>
          <a:endParaRPr lang="en-US">
            <a:latin typeface="Arial" panose="020B0604020202020204" pitchFamily="34" charset="0"/>
            <a:cs typeface="Arial" panose="020B0604020202020204" pitchFamily="34" charset="0"/>
          </a:endParaRPr>
        </a:p>
      </dgm:t>
    </dgm:pt>
    <dgm:pt modelId="{11704E47-E15D-419A-87DA-6369749B2C76}" type="sibTrans" cxnId="{343F61A1-87D5-40AF-B307-47C50E77F2D4}">
      <dgm:prSet/>
      <dgm:spPr/>
      <dgm:t>
        <a:bodyPr/>
        <a:lstStyle/>
        <a:p>
          <a:endParaRPr lang="en-US">
            <a:latin typeface="Arial" panose="020B0604020202020204" pitchFamily="34" charset="0"/>
            <a:cs typeface="Arial" panose="020B0604020202020204" pitchFamily="34" charset="0"/>
          </a:endParaRPr>
        </a:p>
      </dgm:t>
    </dgm:pt>
    <dgm:pt modelId="{047EE968-A463-4BFE-B811-E5E2F4CFEB07}">
      <dgm:prSet custT="1"/>
      <dgm:spPr/>
      <dgm:t>
        <a:bodyPr/>
        <a:lstStyle/>
        <a:p>
          <a:r>
            <a:rPr lang="en-US" sz="2800" b="1" dirty="0">
              <a:solidFill>
                <a:schemeClr val="tx2"/>
              </a:solidFill>
              <a:latin typeface="Arial" panose="020B0604020202020204" pitchFamily="34" charset="0"/>
              <a:cs typeface="Arial" panose="020B0604020202020204" pitchFamily="34" charset="0"/>
            </a:rPr>
            <a:t>14,598 physicians </a:t>
          </a:r>
          <a:br>
            <a:rPr lang="en-US" sz="21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(64% orthopedics, 17% general surgery, 11% urology, 7% neurosurgery)</a:t>
          </a:r>
        </a:p>
      </dgm:t>
    </dgm:pt>
    <dgm:pt modelId="{BA29D9F7-A5A4-4ABC-8055-9935EBB8BEC3}" type="parTrans" cxnId="{299098A9-5167-4181-BD87-83FAA7756FCC}">
      <dgm:prSet/>
      <dgm:spPr/>
      <dgm:t>
        <a:bodyPr/>
        <a:lstStyle/>
        <a:p>
          <a:endParaRPr lang="en-US">
            <a:latin typeface="Arial" panose="020B0604020202020204" pitchFamily="34" charset="0"/>
            <a:cs typeface="Arial" panose="020B0604020202020204" pitchFamily="34" charset="0"/>
          </a:endParaRPr>
        </a:p>
      </dgm:t>
    </dgm:pt>
    <dgm:pt modelId="{930A5B82-1B6F-4C4F-80DF-A0B9291E7271}" type="sibTrans" cxnId="{299098A9-5167-4181-BD87-83FAA7756FCC}">
      <dgm:prSet/>
      <dgm:spPr/>
      <dgm:t>
        <a:bodyPr/>
        <a:lstStyle/>
        <a:p>
          <a:endParaRPr lang="en-US">
            <a:latin typeface="Arial" panose="020B0604020202020204" pitchFamily="34" charset="0"/>
            <a:cs typeface="Arial" panose="020B0604020202020204" pitchFamily="34" charset="0"/>
          </a:endParaRPr>
        </a:p>
      </dgm:t>
    </dgm:pt>
    <dgm:pt modelId="{AFD115BC-DF3A-4139-83AF-7E66A91F11D5}">
      <dgm:prSet/>
      <dgm:spPr/>
      <dgm:t>
        <a:bodyPr/>
        <a:lstStyle/>
        <a:p>
          <a:r>
            <a:rPr lang="en-US" dirty="0">
              <a:solidFill>
                <a:schemeClr val="tx2"/>
              </a:solidFill>
              <a:latin typeface="Arial" panose="020B0604020202020204" pitchFamily="34" charset="0"/>
              <a:cs typeface="Arial" panose="020B0604020202020204" pitchFamily="34" charset="0"/>
            </a:rPr>
            <a:t>Completion of MOC was </a:t>
          </a:r>
          <a:r>
            <a:rPr lang="en-US" b="1" dirty="0">
              <a:solidFill>
                <a:schemeClr val="tx2"/>
              </a:solidFill>
              <a:latin typeface="Arial" panose="020B0604020202020204" pitchFamily="34" charset="0"/>
              <a:cs typeface="Arial" panose="020B0604020202020204" pitchFamily="34" charset="0"/>
            </a:rPr>
            <a:t>NOT</a:t>
          </a:r>
          <a:r>
            <a:rPr lang="en-US" dirty="0">
              <a:solidFill>
                <a:schemeClr val="tx2"/>
              </a:solidFill>
              <a:latin typeface="Arial" panose="020B0604020202020204" pitchFamily="34" charset="0"/>
              <a:cs typeface="Arial" panose="020B0604020202020204" pitchFamily="34" charset="0"/>
            </a:rPr>
            <a:t> associated with differences in complication rates</a:t>
          </a:r>
        </a:p>
      </dgm:t>
    </dgm:pt>
    <dgm:pt modelId="{AE2A28D8-4438-4A51-B0B4-2898C7583BBD}" type="parTrans" cxnId="{97755F04-C2F9-40FC-B008-C5DBB081BC03}">
      <dgm:prSet/>
      <dgm:spPr/>
      <dgm:t>
        <a:bodyPr/>
        <a:lstStyle/>
        <a:p>
          <a:endParaRPr lang="en-US">
            <a:latin typeface="Arial" panose="020B0604020202020204" pitchFamily="34" charset="0"/>
            <a:cs typeface="Arial" panose="020B0604020202020204" pitchFamily="34" charset="0"/>
          </a:endParaRPr>
        </a:p>
      </dgm:t>
    </dgm:pt>
    <dgm:pt modelId="{E7121BFA-B1B3-4F72-A5AA-A9E89ED60308}" type="sibTrans" cxnId="{97755F04-C2F9-40FC-B008-C5DBB081BC03}">
      <dgm:prSet/>
      <dgm:spPr/>
      <dgm:t>
        <a:bodyPr/>
        <a:lstStyle/>
        <a:p>
          <a:endParaRPr lang="en-US">
            <a:latin typeface="Arial" panose="020B0604020202020204" pitchFamily="34" charset="0"/>
            <a:cs typeface="Arial" panose="020B0604020202020204" pitchFamily="34" charset="0"/>
          </a:endParaRPr>
        </a:p>
      </dgm:t>
    </dgm:pt>
    <dgm:pt modelId="{6867D04B-E40B-6D4B-8748-79794C4A2147}" type="pres">
      <dgm:prSet presAssocID="{4BAD4914-A162-468F-B81B-A45B448BE093}" presName="vert0" presStyleCnt="0">
        <dgm:presLayoutVars>
          <dgm:dir/>
          <dgm:animOne val="branch"/>
          <dgm:animLvl val="lvl"/>
        </dgm:presLayoutVars>
      </dgm:prSet>
      <dgm:spPr/>
    </dgm:pt>
    <dgm:pt modelId="{ABF0243D-1AFB-2F43-AEA9-F50087B268E3}" type="pres">
      <dgm:prSet presAssocID="{BF680B18-DEB7-4717-9751-F7B2ECD3FE65}" presName="thickLine" presStyleLbl="alignNode1" presStyleIdx="0" presStyleCnt="4"/>
      <dgm:spPr/>
    </dgm:pt>
    <dgm:pt modelId="{22D00F3B-26A1-C64F-BFBD-3F88C6D467F4}" type="pres">
      <dgm:prSet presAssocID="{BF680B18-DEB7-4717-9751-F7B2ECD3FE65}" presName="horz1" presStyleCnt="0"/>
      <dgm:spPr/>
    </dgm:pt>
    <dgm:pt modelId="{06F565C6-7D27-9F40-A324-A7AE51BC3AC0}" type="pres">
      <dgm:prSet presAssocID="{BF680B18-DEB7-4717-9751-F7B2ECD3FE65}" presName="tx1" presStyleLbl="revTx" presStyleIdx="0" presStyleCnt="4"/>
      <dgm:spPr/>
    </dgm:pt>
    <dgm:pt modelId="{0D7D67CC-E989-7D4B-8173-62544D43A42D}" type="pres">
      <dgm:prSet presAssocID="{BF680B18-DEB7-4717-9751-F7B2ECD3FE65}" presName="vert1" presStyleCnt="0"/>
      <dgm:spPr/>
    </dgm:pt>
    <dgm:pt modelId="{3F3E7DCA-C5B6-6548-9010-FF01AD2D1A50}" type="pres">
      <dgm:prSet presAssocID="{0B709447-FF6C-491A-9D69-CBD46C2E416A}" presName="thickLine" presStyleLbl="alignNode1" presStyleIdx="1" presStyleCnt="4" custLinFactNeighborX="694" custLinFactNeighborY="-48957"/>
      <dgm:spPr/>
    </dgm:pt>
    <dgm:pt modelId="{5A3B5848-8971-B042-8CAC-C83B4AAD79BB}" type="pres">
      <dgm:prSet presAssocID="{0B709447-FF6C-491A-9D69-CBD46C2E416A}" presName="horz1" presStyleCnt="0"/>
      <dgm:spPr/>
    </dgm:pt>
    <dgm:pt modelId="{F666CB7B-3766-3443-8769-FE6113779708}" type="pres">
      <dgm:prSet presAssocID="{0B709447-FF6C-491A-9D69-CBD46C2E416A}" presName="tx1" presStyleLbl="revTx" presStyleIdx="1" presStyleCnt="4" custLinFactNeighborY="-25929"/>
      <dgm:spPr/>
    </dgm:pt>
    <dgm:pt modelId="{71193CA8-45CD-054D-9123-F6CDEF690287}" type="pres">
      <dgm:prSet presAssocID="{0B709447-FF6C-491A-9D69-CBD46C2E416A}" presName="vert1" presStyleCnt="0"/>
      <dgm:spPr/>
    </dgm:pt>
    <dgm:pt modelId="{E6373E06-28C8-D64D-B96D-B052C95AED4C}" type="pres">
      <dgm:prSet presAssocID="{047EE968-A463-4BFE-B811-E5E2F4CFEB07}" presName="thickLine" presStyleLbl="alignNode1" presStyleIdx="2" presStyleCnt="4" custLinFactNeighborX="694" custLinFactNeighborY="-16835"/>
      <dgm:spPr/>
    </dgm:pt>
    <dgm:pt modelId="{2B11CD42-76FD-3E46-A19D-471651FC8B3A}" type="pres">
      <dgm:prSet presAssocID="{047EE968-A463-4BFE-B811-E5E2F4CFEB07}" presName="horz1" presStyleCnt="0"/>
      <dgm:spPr/>
    </dgm:pt>
    <dgm:pt modelId="{A4A93F50-39CA-4B4C-A6C5-B7D364B3D577}" type="pres">
      <dgm:prSet presAssocID="{047EE968-A463-4BFE-B811-E5E2F4CFEB07}" presName="tx1" presStyleLbl="revTx" presStyleIdx="2" presStyleCnt="4"/>
      <dgm:spPr/>
    </dgm:pt>
    <dgm:pt modelId="{0D7BF8A8-055B-AE49-B2C5-6180EDAD5E9F}" type="pres">
      <dgm:prSet presAssocID="{047EE968-A463-4BFE-B811-E5E2F4CFEB07}" presName="vert1" presStyleCnt="0"/>
      <dgm:spPr/>
    </dgm:pt>
    <dgm:pt modelId="{58BBF64B-B111-9045-AC44-97EAD3925B8D}" type="pres">
      <dgm:prSet presAssocID="{AFD115BC-DF3A-4139-83AF-7E66A91F11D5}" presName="thickLine" presStyleLbl="alignNode1" presStyleIdx="3" presStyleCnt="4"/>
      <dgm:spPr/>
    </dgm:pt>
    <dgm:pt modelId="{E4439160-BB8C-C04E-8B5E-862BD212037E}" type="pres">
      <dgm:prSet presAssocID="{AFD115BC-DF3A-4139-83AF-7E66A91F11D5}" presName="horz1" presStyleCnt="0"/>
      <dgm:spPr/>
    </dgm:pt>
    <dgm:pt modelId="{5B822892-CE8D-9C46-B402-F9D675A264A6}" type="pres">
      <dgm:prSet presAssocID="{AFD115BC-DF3A-4139-83AF-7E66A91F11D5}" presName="tx1" presStyleLbl="revTx" presStyleIdx="3" presStyleCnt="4"/>
      <dgm:spPr/>
    </dgm:pt>
    <dgm:pt modelId="{6AA7D50E-28E3-054D-ADBD-0758BF77E3E4}" type="pres">
      <dgm:prSet presAssocID="{AFD115BC-DF3A-4139-83AF-7E66A91F11D5}" presName="vert1" presStyleCnt="0"/>
      <dgm:spPr/>
    </dgm:pt>
  </dgm:ptLst>
  <dgm:cxnLst>
    <dgm:cxn modelId="{97755F04-C2F9-40FC-B008-C5DBB081BC03}" srcId="{4BAD4914-A162-468F-B81B-A45B448BE093}" destId="{AFD115BC-DF3A-4139-83AF-7E66A91F11D5}" srcOrd="3" destOrd="0" parTransId="{AE2A28D8-4438-4A51-B0B4-2898C7583BBD}" sibTransId="{E7121BFA-B1B3-4F72-A5AA-A9E89ED60308}"/>
    <dgm:cxn modelId="{92EEC81A-C8CB-9B4A-AC55-66B246FE0C1C}" type="presOf" srcId="{4BAD4914-A162-468F-B81B-A45B448BE093}" destId="{6867D04B-E40B-6D4B-8748-79794C4A2147}" srcOrd="0" destOrd="0" presId="urn:microsoft.com/office/officeart/2008/layout/LinedList"/>
    <dgm:cxn modelId="{38E9976F-C796-BD42-A5AA-35DB22D4665C}" type="presOf" srcId="{BF680B18-DEB7-4717-9751-F7B2ECD3FE65}" destId="{06F565C6-7D27-9F40-A324-A7AE51BC3AC0}" srcOrd="0" destOrd="0" presId="urn:microsoft.com/office/officeart/2008/layout/LinedList"/>
    <dgm:cxn modelId="{25C29370-FB3F-D247-B5C1-FA4B9F76C192}" type="presOf" srcId="{AFD115BC-DF3A-4139-83AF-7E66A91F11D5}" destId="{5B822892-CE8D-9C46-B402-F9D675A264A6}" srcOrd="0" destOrd="0" presId="urn:microsoft.com/office/officeart/2008/layout/LinedList"/>
    <dgm:cxn modelId="{441F7782-0040-7A4A-B789-7FAF91A29E3C}" type="presOf" srcId="{047EE968-A463-4BFE-B811-E5E2F4CFEB07}" destId="{A4A93F50-39CA-4B4C-A6C5-B7D364B3D577}" srcOrd="0" destOrd="0" presId="urn:microsoft.com/office/officeart/2008/layout/LinedList"/>
    <dgm:cxn modelId="{343F61A1-87D5-40AF-B307-47C50E77F2D4}" srcId="{4BAD4914-A162-468F-B81B-A45B448BE093}" destId="{0B709447-FF6C-491A-9D69-CBD46C2E416A}" srcOrd="1" destOrd="0" parTransId="{86FE335E-DA01-4C32-B54A-C2B361C4364B}" sibTransId="{11704E47-E15D-419A-87DA-6369749B2C76}"/>
    <dgm:cxn modelId="{80E470A2-47A7-F541-8D7F-0DB9F4C1D6FB}" type="presOf" srcId="{0B709447-FF6C-491A-9D69-CBD46C2E416A}" destId="{F666CB7B-3766-3443-8769-FE6113779708}" srcOrd="0" destOrd="0" presId="urn:microsoft.com/office/officeart/2008/layout/LinedList"/>
    <dgm:cxn modelId="{299098A9-5167-4181-BD87-83FAA7756FCC}" srcId="{4BAD4914-A162-468F-B81B-A45B448BE093}" destId="{047EE968-A463-4BFE-B811-E5E2F4CFEB07}" srcOrd="2" destOrd="0" parTransId="{BA29D9F7-A5A4-4ABC-8055-9935EBB8BEC3}" sibTransId="{930A5B82-1B6F-4C4F-80DF-A0B9291E7271}"/>
    <dgm:cxn modelId="{5E11F5C6-72B7-4718-ACAB-AD6102829E50}" srcId="{4BAD4914-A162-468F-B81B-A45B448BE093}" destId="{BF680B18-DEB7-4717-9751-F7B2ECD3FE65}" srcOrd="0" destOrd="0" parTransId="{0D825971-F75D-409F-BED2-3378A625E09D}" sibTransId="{F1F299D4-67C8-4532-AE0F-6C84C110C51B}"/>
    <dgm:cxn modelId="{81EDFF58-E7AA-CA4B-9AA4-FE07F0CACDC5}" type="presParOf" srcId="{6867D04B-E40B-6D4B-8748-79794C4A2147}" destId="{ABF0243D-1AFB-2F43-AEA9-F50087B268E3}" srcOrd="0" destOrd="0" presId="urn:microsoft.com/office/officeart/2008/layout/LinedList"/>
    <dgm:cxn modelId="{45D28A83-1F71-E84D-8235-DCC19C59D7D6}" type="presParOf" srcId="{6867D04B-E40B-6D4B-8748-79794C4A2147}" destId="{22D00F3B-26A1-C64F-BFBD-3F88C6D467F4}" srcOrd="1" destOrd="0" presId="urn:microsoft.com/office/officeart/2008/layout/LinedList"/>
    <dgm:cxn modelId="{92C18160-BDD3-9A4B-AF27-971A5E97102A}" type="presParOf" srcId="{22D00F3B-26A1-C64F-BFBD-3F88C6D467F4}" destId="{06F565C6-7D27-9F40-A324-A7AE51BC3AC0}" srcOrd="0" destOrd="0" presId="urn:microsoft.com/office/officeart/2008/layout/LinedList"/>
    <dgm:cxn modelId="{A2957D61-C040-0744-B52B-78551481F347}" type="presParOf" srcId="{22D00F3B-26A1-C64F-BFBD-3F88C6D467F4}" destId="{0D7D67CC-E989-7D4B-8173-62544D43A42D}" srcOrd="1" destOrd="0" presId="urn:microsoft.com/office/officeart/2008/layout/LinedList"/>
    <dgm:cxn modelId="{2D6771E8-7C41-A442-8486-D81668B26785}" type="presParOf" srcId="{6867D04B-E40B-6D4B-8748-79794C4A2147}" destId="{3F3E7DCA-C5B6-6548-9010-FF01AD2D1A50}" srcOrd="2" destOrd="0" presId="urn:microsoft.com/office/officeart/2008/layout/LinedList"/>
    <dgm:cxn modelId="{D6369379-2530-004E-8C73-1B3AEF13CEB3}" type="presParOf" srcId="{6867D04B-E40B-6D4B-8748-79794C4A2147}" destId="{5A3B5848-8971-B042-8CAC-C83B4AAD79BB}" srcOrd="3" destOrd="0" presId="urn:microsoft.com/office/officeart/2008/layout/LinedList"/>
    <dgm:cxn modelId="{525904D8-9C27-0F40-8D85-CB5185A47364}" type="presParOf" srcId="{5A3B5848-8971-B042-8CAC-C83B4AAD79BB}" destId="{F666CB7B-3766-3443-8769-FE6113779708}" srcOrd="0" destOrd="0" presId="urn:microsoft.com/office/officeart/2008/layout/LinedList"/>
    <dgm:cxn modelId="{F0A0A205-C17A-C447-9B11-948EAA8596E1}" type="presParOf" srcId="{5A3B5848-8971-B042-8CAC-C83B4AAD79BB}" destId="{71193CA8-45CD-054D-9123-F6CDEF690287}" srcOrd="1" destOrd="0" presId="urn:microsoft.com/office/officeart/2008/layout/LinedList"/>
    <dgm:cxn modelId="{014D390F-517A-1B42-BD9F-8D99A73B1BE6}" type="presParOf" srcId="{6867D04B-E40B-6D4B-8748-79794C4A2147}" destId="{E6373E06-28C8-D64D-B96D-B052C95AED4C}" srcOrd="4" destOrd="0" presId="urn:microsoft.com/office/officeart/2008/layout/LinedList"/>
    <dgm:cxn modelId="{847478B9-21A9-2F4C-BD41-BFD0C0BC7129}" type="presParOf" srcId="{6867D04B-E40B-6D4B-8748-79794C4A2147}" destId="{2B11CD42-76FD-3E46-A19D-471651FC8B3A}" srcOrd="5" destOrd="0" presId="urn:microsoft.com/office/officeart/2008/layout/LinedList"/>
    <dgm:cxn modelId="{21853D9B-373B-CF4E-B27F-1EDEBC7162BF}" type="presParOf" srcId="{2B11CD42-76FD-3E46-A19D-471651FC8B3A}" destId="{A4A93F50-39CA-4B4C-A6C5-B7D364B3D577}" srcOrd="0" destOrd="0" presId="urn:microsoft.com/office/officeart/2008/layout/LinedList"/>
    <dgm:cxn modelId="{E2478D21-4395-7343-B378-17B168F3058A}" type="presParOf" srcId="{2B11CD42-76FD-3E46-A19D-471651FC8B3A}" destId="{0D7BF8A8-055B-AE49-B2C5-6180EDAD5E9F}" srcOrd="1" destOrd="0" presId="urn:microsoft.com/office/officeart/2008/layout/LinedList"/>
    <dgm:cxn modelId="{5E20DC12-25FB-8046-836E-4ADDADCA66DC}" type="presParOf" srcId="{6867D04B-E40B-6D4B-8748-79794C4A2147}" destId="{58BBF64B-B111-9045-AC44-97EAD3925B8D}" srcOrd="6" destOrd="0" presId="urn:microsoft.com/office/officeart/2008/layout/LinedList"/>
    <dgm:cxn modelId="{F4CF4A28-BB38-1641-B825-3F5D3A9BEA90}" type="presParOf" srcId="{6867D04B-E40B-6D4B-8748-79794C4A2147}" destId="{E4439160-BB8C-C04E-8B5E-862BD212037E}" srcOrd="7" destOrd="0" presId="urn:microsoft.com/office/officeart/2008/layout/LinedList"/>
    <dgm:cxn modelId="{8C349FD2-E09C-E648-9DB4-CB403CBBE008}" type="presParOf" srcId="{E4439160-BB8C-C04E-8B5E-862BD212037E}" destId="{5B822892-CE8D-9C46-B402-F9D675A264A6}" srcOrd="0" destOrd="0" presId="urn:microsoft.com/office/officeart/2008/layout/LinedList"/>
    <dgm:cxn modelId="{DA49470B-D3D3-DF49-9439-BF90AC48377E}" type="presParOf" srcId="{E4439160-BB8C-C04E-8B5E-862BD212037E}" destId="{6AA7D50E-28E3-054D-ADBD-0758BF77E3E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0243D-1AFB-2F43-AEA9-F50087B268E3}">
      <dsp:nvSpPr>
        <dsp:cNvPr id="0" name=""/>
        <dsp:cNvSpPr/>
      </dsp:nvSpPr>
      <dsp:spPr>
        <a:xfrm>
          <a:off x="0" y="0"/>
          <a:ext cx="107649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565C6-7D27-9F40-A324-A7AE51BC3AC0}">
      <dsp:nvSpPr>
        <dsp:cNvPr id="0" name=""/>
        <dsp:cNvSpPr/>
      </dsp:nvSpPr>
      <dsp:spPr>
        <a:xfrm>
          <a:off x="0" y="0"/>
          <a:ext cx="10764981" cy="92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chemeClr val="tx2"/>
              </a:solidFill>
              <a:latin typeface="Arial" panose="020B0604020202020204" pitchFamily="34" charset="0"/>
              <a:cs typeface="Arial" panose="020B0604020202020204" pitchFamily="34" charset="0"/>
            </a:rPr>
            <a:t>Patient outcomes study </a:t>
          </a:r>
        </a:p>
      </dsp:txBody>
      <dsp:txXfrm>
        <a:off x="0" y="0"/>
        <a:ext cx="10764981" cy="923994"/>
      </dsp:txXfrm>
    </dsp:sp>
    <dsp:sp modelId="{3F3E7DCA-C5B6-6548-9010-FF01AD2D1A50}">
      <dsp:nvSpPr>
        <dsp:cNvPr id="0" name=""/>
        <dsp:cNvSpPr/>
      </dsp:nvSpPr>
      <dsp:spPr>
        <a:xfrm>
          <a:off x="0" y="471634"/>
          <a:ext cx="10764981"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66CB7B-3766-3443-8769-FE6113779708}">
      <dsp:nvSpPr>
        <dsp:cNvPr id="0" name=""/>
        <dsp:cNvSpPr/>
      </dsp:nvSpPr>
      <dsp:spPr>
        <a:xfrm>
          <a:off x="0" y="684411"/>
          <a:ext cx="10764981" cy="92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tx2"/>
              </a:solidFill>
              <a:latin typeface="Arial" panose="020B0604020202020204" pitchFamily="34" charset="0"/>
              <a:cs typeface="Arial" panose="020B0604020202020204" pitchFamily="34" charset="0"/>
            </a:rPr>
            <a:t>Medicare claims for </a:t>
          </a:r>
          <a:r>
            <a:rPr lang="en-US" sz="3600" b="1" kern="1200" dirty="0">
              <a:solidFill>
                <a:schemeClr val="tx2"/>
              </a:solidFill>
              <a:latin typeface="Arial" panose="020B0604020202020204" pitchFamily="34" charset="0"/>
              <a:cs typeface="Arial" panose="020B0604020202020204" pitchFamily="34" charset="0"/>
            </a:rPr>
            <a:t>1.9 million </a:t>
          </a:r>
          <a:br>
            <a:rPr lang="en-US" sz="2100" b="1" kern="1200" dirty="0">
              <a:solidFill>
                <a:schemeClr val="tx2"/>
              </a:solidFill>
              <a:latin typeface="Arial" panose="020B0604020202020204" pitchFamily="34" charset="0"/>
              <a:cs typeface="Arial" panose="020B0604020202020204" pitchFamily="34" charset="0"/>
            </a:rPr>
          </a:br>
          <a:r>
            <a:rPr lang="en-US" sz="2100" b="1" kern="1200" dirty="0">
              <a:solidFill>
                <a:schemeClr val="tx2"/>
              </a:solidFill>
              <a:latin typeface="Arial" panose="020B0604020202020204" pitchFamily="34" charset="0"/>
              <a:cs typeface="Arial" panose="020B0604020202020204" pitchFamily="34" charset="0"/>
            </a:rPr>
            <a:t>elective surgical procedures</a:t>
          </a:r>
          <a:endParaRPr lang="en-US" sz="2100" kern="1200" dirty="0">
            <a:solidFill>
              <a:schemeClr val="tx2"/>
            </a:solidFill>
            <a:latin typeface="Arial" panose="020B0604020202020204" pitchFamily="34" charset="0"/>
            <a:cs typeface="Arial" panose="020B0604020202020204" pitchFamily="34" charset="0"/>
          </a:endParaRPr>
        </a:p>
      </dsp:txBody>
      <dsp:txXfrm>
        <a:off x="0" y="684411"/>
        <a:ext cx="10764981" cy="923994"/>
      </dsp:txXfrm>
    </dsp:sp>
    <dsp:sp modelId="{E6373E06-28C8-D64D-B96D-B052C95AED4C}">
      <dsp:nvSpPr>
        <dsp:cNvPr id="0" name=""/>
        <dsp:cNvSpPr/>
      </dsp:nvSpPr>
      <dsp:spPr>
        <a:xfrm>
          <a:off x="0" y="1692434"/>
          <a:ext cx="10764981"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A93F50-39CA-4B4C-A6C5-B7D364B3D577}">
      <dsp:nvSpPr>
        <dsp:cNvPr id="0" name=""/>
        <dsp:cNvSpPr/>
      </dsp:nvSpPr>
      <dsp:spPr>
        <a:xfrm>
          <a:off x="0" y="1847988"/>
          <a:ext cx="10764981" cy="92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2"/>
              </a:solidFill>
              <a:latin typeface="Arial" panose="020B0604020202020204" pitchFamily="34" charset="0"/>
              <a:cs typeface="Arial" panose="020B0604020202020204" pitchFamily="34" charset="0"/>
            </a:rPr>
            <a:t>14,598 physicians </a:t>
          </a:r>
          <a:br>
            <a:rPr lang="en-US" sz="2100" kern="1200" dirty="0">
              <a:solidFill>
                <a:schemeClr val="tx2"/>
              </a:solidFill>
              <a:latin typeface="Arial" panose="020B0604020202020204" pitchFamily="34" charset="0"/>
              <a:cs typeface="Arial" panose="020B0604020202020204" pitchFamily="34" charset="0"/>
            </a:rPr>
          </a:br>
          <a:r>
            <a:rPr lang="en-US" sz="1800" kern="1200" dirty="0">
              <a:solidFill>
                <a:schemeClr val="tx2"/>
              </a:solidFill>
              <a:latin typeface="Arial" panose="020B0604020202020204" pitchFamily="34" charset="0"/>
              <a:cs typeface="Arial" panose="020B0604020202020204" pitchFamily="34" charset="0"/>
            </a:rPr>
            <a:t>(64% orthopedics, 17% general surgery, 11% urology, 7% neurosurgery)</a:t>
          </a:r>
        </a:p>
      </dsp:txBody>
      <dsp:txXfrm>
        <a:off x="0" y="1847988"/>
        <a:ext cx="10764981" cy="923994"/>
      </dsp:txXfrm>
    </dsp:sp>
    <dsp:sp modelId="{58BBF64B-B111-9045-AC44-97EAD3925B8D}">
      <dsp:nvSpPr>
        <dsp:cNvPr id="0" name=""/>
        <dsp:cNvSpPr/>
      </dsp:nvSpPr>
      <dsp:spPr>
        <a:xfrm>
          <a:off x="0" y="2771982"/>
          <a:ext cx="10764981"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22892-CE8D-9C46-B402-F9D675A264A6}">
      <dsp:nvSpPr>
        <dsp:cNvPr id="0" name=""/>
        <dsp:cNvSpPr/>
      </dsp:nvSpPr>
      <dsp:spPr>
        <a:xfrm>
          <a:off x="0" y="2771982"/>
          <a:ext cx="10764981" cy="92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chemeClr val="tx2"/>
              </a:solidFill>
              <a:latin typeface="Arial" panose="020B0604020202020204" pitchFamily="34" charset="0"/>
              <a:cs typeface="Arial" panose="020B0604020202020204" pitchFamily="34" charset="0"/>
            </a:rPr>
            <a:t>Completion of MOC was </a:t>
          </a:r>
          <a:r>
            <a:rPr lang="en-US" sz="2700" b="1" kern="1200" dirty="0">
              <a:solidFill>
                <a:schemeClr val="tx2"/>
              </a:solidFill>
              <a:latin typeface="Arial" panose="020B0604020202020204" pitchFamily="34" charset="0"/>
              <a:cs typeface="Arial" panose="020B0604020202020204" pitchFamily="34" charset="0"/>
            </a:rPr>
            <a:t>NOT</a:t>
          </a:r>
          <a:r>
            <a:rPr lang="en-US" sz="2700" kern="1200" dirty="0">
              <a:solidFill>
                <a:schemeClr val="tx2"/>
              </a:solidFill>
              <a:latin typeface="Arial" panose="020B0604020202020204" pitchFamily="34" charset="0"/>
              <a:cs typeface="Arial" panose="020B0604020202020204" pitchFamily="34" charset="0"/>
            </a:rPr>
            <a:t> associated with differences in complication rates</a:t>
          </a:r>
        </a:p>
      </dsp:txBody>
      <dsp:txXfrm>
        <a:off x="0" y="2771982"/>
        <a:ext cx="10764981" cy="9239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87C1F-EBAD-C448-8F21-75961CD06722}" type="datetimeFigureOut">
              <a:rPr lang="en-US" smtClean="0"/>
              <a:t>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E4559-8CAE-2B40-8726-92CBEAFA6A1D}" type="slidenum">
              <a:rPr lang="en-US" smtClean="0"/>
              <a:t>‹#›</a:t>
            </a:fld>
            <a:endParaRPr lang="en-US"/>
          </a:p>
        </p:txBody>
      </p:sp>
    </p:spTree>
    <p:extLst>
      <p:ext uri="{BB962C8B-B14F-4D97-AF65-F5344CB8AC3E}">
        <p14:creationId xmlns:p14="http://schemas.microsoft.com/office/powerpoint/2010/main" val="203328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  </a:t>
            </a:r>
          </a:p>
        </p:txBody>
      </p:sp>
      <p:sp>
        <p:nvSpPr>
          <p:cNvPr id="4" name="Slide Number Placeholder 3"/>
          <p:cNvSpPr>
            <a:spLocks noGrp="1"/>
          </p:cNvSpPr>
          <p:nvPr>
            <p:ph type="sldNum" sz="quarter" idx="5"/>
          </p:nvPr>
        </p:nvSpPr>
        <p:spPr/>
        <p:txBody>
          <a:bodyPr/>
          <a:lstStyle/>
          <a:p>
            <a:fld id="{A07B8496-0495-864A-9DF3-C141B88D717A}" type="slidenum">
              <a:rPr lang="en-US" smtClean="0"/>
              <a:t>1</a:t>
            </a:fld>
            <a:endParaRPr lang="en-US"/>
          </a:p>
        </p:txBody>
      </p:sp>
    </p:spTree>
    <p:extLst>
      <p:ext uri="{BB962C8B-B14F-4D97-AF65-F5344CB8AC3E}">
        <p14:creationId xmlns:p14="http://schemas.microsoft.com/office/powerpoint/2010/main" val="272196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8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95AD25-6EC9-DF48-9BE4-71A5BFD3866F}" type="slidenum">
              <a:rPr lang="en-US" smtClean="0"/>
              <a:t>11</a:t>
            </a:fld>
            <a:endParaRPr lang="en-US"/>
          </a:p>
        </p:txBody>
      </p:sp>
    </p:spTree>
    <p:extLst>
      <p:ext uri="{BB962C8B-B14F-4D97-AF65-F5344CB8AC3E}">
        <p14:creationId xmlns:p14="http://schemas.microsoft.com/office/powerpoint/2010/main" val="157877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47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8295AD25-6EC9-DF48-9BE4-71A5BFD3866F}" type="slidenum">
              <a:rPr lang="en-US" smtClean="0"/>
              <a:t>13</a:t>
            </a:fld>
            <a:endParaRPr lang="en-US"/>
          </a:p>
        </p:txBody>
      </p:sp>
    </p:spTree>
    <p:extLst>
      <p:ext uri="{BB962C8B-B14F-4D97-AF65-F5344CB8AC3E}">
        <p14:creationId xmlns:p14="http://schemas.microsoft.com/office/powerpoint/2010/main" val="2012134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8295AD25-6EC9-DF48-9BE4-71A5BFD3866F}" type="slidenum">
              <a:rPr lang="en-US" smtClean="0"/>
              <a:t>14</a:t>
            </a:fld>
            <a:endParaRPr lang="en-US"/>
          </a:p>
        </p:txBody>
      </p:sp>
    </p:spTree>
    <p:extLst>
      <p:ext uri="{BB962C8B-B14F-4D97-AF65-F5344CB8AC3E}">
        <p14:creationId xmlns:p14="http://schemas.microsoft.com/office/powerpoint/2010/main" val="3789213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95AD25-6EC9-DF48-9BE4-71A5BFD3866F}" type="slidenum">
              <a:rPr lang="en-US" smtClean="0"/>
              <a:t>15</a:t>
            </a:fld>
            <a:endParaRPr lang="en-US"/>
          </a:p>
        </p:txBody>
      </p:sp>
    </p:spTree>
    <p:extLst>
      <p:ext uri="{BB962C8B-B14F-4D97-AF65-F5344CB8AC3E}">
        <p14:creationId xmlns:p14="http://schemas.microsoft.com/office/powerpoint/2010/main" val="250200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D43D7567-A6D6-BE4B-98BA-97FA94356515}" type="slidenum">
              <a:rPr lang="en-US" smtClean="0"/>
              <a:t>16</a:t>
            </a:fld>
            <a:endParaRPr lang="en-US"/>
          </a:p>
        </p:txBody>
      </p:sp>
    </p:spTree>
    <p:extLst>
      <p:ext uri="{BB962C8B-B14F-4D97-AF65-F5344CB8AC3E}">
        <p14:creationId xmlns:p14="http://schemas.microsoft.com/office/powerpoint/2010/main" val="969823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8295AD25-6EC9-DF48-9BE4-71A5BFD3866F}" type="slidenum">
              <a:rPr lang="en-US" smtClean="0"/>
              <a:t>17</a:t>
            </a:fld>
            <a:endParaRPr lang="en-US"/>
          </a:p>
        </p:txBody>
      </p:sp>
    </p:spTree>
    <p:extLst>
      <p:ext uri="{BB962C8B-B14F-4D97-AF65-F5344CB8AC3E}">
        <p14:creationId xmlns:p14="http://schemas.microsoft.com/office/powerpoint/2010/main" val="3067629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for physicians</a:t>
            </a:r>
          </a:p>
        </p:txBody>
      </p:sp>
      <p:sp>
        <p:nvSpPr>
          <p:cNvPr id="4" name="Slide Number Placeholder 3"/>
          <p:cNvSpPr>
            <a:spLocks noGrp="1"/>
          </p:cNvSpPr>
          <p:nvPr>
            <p:ph type="sldNum" sz="quarter" idx="5"/>
          </p:nvPr>
        </p:nvSpPr>
        <p:spPr/>
        <p:txBody>
          <a:bodyPr/>
          <a:lstStyle/>
          <a:p>
            <a:fld id="{A07B8496-0495-864A-9DF3-C141B88D717A}" type="slidenum">
              <a:rPr lang="en-US" smtClean="0"/>
              <a:t>18</a:t>
            </a:fld>
            <a:endParaRPr lang="en-US"/>
          </a:p>
        </p:txBody>
      </p:sp>
    </p:spTree>
    <p:extLst>
      <p:ext uri="{BB962C8B-B14F-4D97-AF65-F5344CB8AC3E}">
        <p14:creationId xmlns:p14="http://schemas.microsoft.com/office/powerpoint/2010/main" val="2494515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86451-705D-594A-8579-3A72BE988AD7}" type="slidenum">
              <a:rPr lang="en-US" smtClean="0"/>
              <a:t>19</a:t>
            </a:fld>
            <a:endParaRPr lang="en-US"/>
          </a:p>
        </p:txBody>
      </p:sp>
    </p:spTree>
    <p:extLst>
      <p:ext uri="{BB962C8B-B14F-4D97-AF65-F5344CB8AC3E}">
        <p14:creationId xmlns:p14="http://schemas.microsoft.com/office/powerpoint/2010/main" val="69874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1A186451-705D-594A-8579-3A72BE988AD7}" type="slidenum">
              <a:rPr lang="en-US" smtClean="0"/>
              <a:t>2</a:t>
            </a:fld>
            <a:endParaRPr lang="en-US"/>
          </a:p>
        </p:txBody>
      </p:sp>
    </p:spTree>
    <p:extLst>
      <p:ext uri="{BB962C8B-B14F-4D97-AF65-F5344CB8AC3E}">
        <p14:creationId xmlns:p14="http://schemas.microsoft.com/office/powerpoint/2010/main" val="965873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21</a:t>
            </a:fld>
            <a:endParaRPr lang="en-US"/>
          </a:p>
        </p:txBody>
      </p:sp>
    </p:spTree>
    <p:extLst>
      <p:ext uri="{BB962C8B-B14F-4D97-AF65-F5344CB8AC3E}">
        <p14:creationId xmlns:p14="http://schemas.microsoft.com/office/powerpoint/2010/main" val="377317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22</a:t>
            </a:fld>
            <a:endParaRPr lang="en-US"/>
          </a:p>
        </p:txBody>
      </p:sp>
    </p:spTree>
    <p:extLst>
      <p:ext uri="{BB962C8B-B14F-4D97-AF65-F5344CB8AC3E}">
        <p14:creationId xmlns:p14="http://schemas.microsoft.com/office/powerpoint/2010/main" val="2562920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br>
              <a:rPr lang="en-US" b="0" dirty="0">
                <a:effectLst/>
              </a:rPr>
            </a:br>
            <a:endParaRPr dirty="0"/>
          </a:p>
        </p:txBody>
      </p:sp>
      <p:sp>
        <p:nvSpPr>
          <p:cNvPr id="190" name="Google Shape;1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b="0" dirty="0">
                <a:effectLst/>
              </a:rPr>
            </a:br>
            <a:endParaRPr lang="en-US" b="0" dirty="0">
              <a:effectLst/>
            </a:endParaRPr>
          </a:p>
          <a:p>
            <a:br>
              <a:rPr lang="en-US" dirty="0"/>
            </a:br>
            <a:r>
              <a:rPr lang="en-US" dirty="0"/>
              <a:t>  </a:t>
            </a:r>
          </a:p>
        </p:txBody>
      </p:sp>
      <p:sp>
        <p:nvSpPr>
          <p:cNvPr id="4" name="Slide Number Placeholder 3"/>
          <p:cNvSpPr>
            <a:spLocks noGrp="1"/>
          </p:cNvSpPr>
          <p:nvPr>
            <p:ph type="sldNum" sz="quarter" idx="5"/>
          </p:nvPr>
        </p:nvSpPr>
        <p:spPr/>
        <p:txBody>
          <a:bodyPr/>
          <a:lstStyle/>
          <a:p>
            <a:fld id="{A07B8496-0495-864A-9DF3-C141B88D717A}" type="slidenum">
              <a:rPr lang="en-US" smtClean="0"/>
              <a:t>4</a:t>
            </a:fld>
            <a:endParaRPr lang="en-US"/>
          </a:p>
        </p:txBody>
      </p:sp>
    </p:spTree>
    <p:extLst>
      <p:ext uri="{BB962C8B-B14F-4D97-AF65-F5344CB8AC3E}">
        <p14:creationId xmlns:p14="http://schemas.microsoft.com/office/powerpoint/2010/main" val="296780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a:t>
            </a:r>
          </a:p>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45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6</a:t>
            </a:fld>
            <a:endParaRPr lang="en-US"/>
          </a:p>
        </p:txBody>
      </p:sp>
    </p:spTree>
    <p:extLst>
      <p:ext uri="{BB962C8B-B14F-4D97-AF65-F5344CB8AC3E}">
        <p14:creationId xmlns:p14="http://schemas.microsoft.com/office/powerpoint/2010/main" val="386233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a:t>
            </a:r>
          </a:p>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69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06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23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09F0-853B-1C5D-F85E-8EB2412309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2735CF-4D41-F53D-D64C-6D2A7BAB9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4C43D2-B6AC-F9C2-BEF1-A5522C23D550}"/>
              </a:ext>
            </a:extLst>
          </p:cNvPr>
          <p:cNvSpPr>
            <a:spLocks noGrp="1"/>
          </p:cNvSpPr>
          <p:nvPr>
            <p:ph type="dt" sz="half" idx="10"/>
          </p:nvPr>
        </p:nvSpPr>
        <p:spPr/>
        <p:txBody>
          <a:bodyPr/>
          <a:lstStyle/>
          <a:p>
            <a:fld id="{92544467-7339-154C-9A18-8D8A0D6C52F5}" type="datetimeFigureOut">
              <a:rPr lang="en-US" smtClean="0"/>
              <a:t>4/20/23</a:t>
            </a:fld>
            <a:endParaRPr lang="en-US"/>
          </a:p>
        </p:txBody>
      </p:sp>
      <p:sp>
        <p:nvSpPr>
          <p:cNvPr id="5" name="Footer Placeholder 4">
            <a:extLst>
              <a:ext uri="{FF2B5EF4-FFF2-40B4-BE49-F238E27FC236}">
                <a16:creationId xmlns:a16="http://schemas.microsoft.com/office/drawing/2014/main" id="{EEF168EC-11FC-18DA-25EF-33C09B75A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C3016-2733-022C-0E0D-2DC292E8FD8A}"/>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225981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AA3-EA1E-667E-F313-25EF4A1736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10A68D-F779-A1F3-6673-DA261C91AA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E00DE-A32A-5177-087F-A0842A2C8B6D}"/>
              </a:ext>
            </a:extLst>
          </p:cNvPr>
          <p:cNvSpPr>
            <a:spLocks noGrp="1"/>
          </p:cNvSpPr>
          <p:nvPr>
            <p:ph type="dt" sz="half" idx="10"/>
          </p:nvPr>
        </p:nvSpPr>
        <p:spPr/>
        <p:txBody>
          <a:bodyPr/>
          <a:lstStyle/>
          <a:p>
            <a:fld id="{92544467-7339-154C-9A18-8D8A0D6C52F5}" type="datetimeFigureOut">
              <a:rPr lang="en-US" smtClean="0"/>
              <a:t>4/20/23</a:t>
            </a:fld>
            <a:endParaRPr lang="en-US"/>
          </a:p>
        </p:txBody>
      </p:sp>
      <p:sp>
        <p:nvSpPr>
          <p:cNvPr id="5" name="Footer Placeholder 4">
            <a:extLst>
              <a:ext uri="{FF2B5EF4-FFF2-40B4-BE49-F238E27FC236}">
                <a16:creationId xmlns:a16="http://schemas.microsoft.com/office/drawing/2014/main" id="{C55831A9-E7AD-BA11-6462-3C6F0EAB7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1EA8A-8D57-1E2A-E730-7DE2226B12C3}"/>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55933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FA1AA0-70E0-59F1-E716-34AB8E72DA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A4535F-8EE4-DAD5-9ECC-29FDA5D02A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F7677-1997-7928-7B63-32E89F342669}"/>
              </a:ext>
            </a:extLst>
          </p:cNvPr>
          <p:cNvSpPr>
            <a:spLocks noGrp="1"/>
          </p:cNvSpPr>
          <p:nvPr>
            <p:ph type="dt" sz="half" idx="10"/>
          </p:nvPr>
        </p:nvSpPr>
        <p:spPr/>
        <p:txBody>
          <a:bodyPr/>
          <a:lstStyle/>
          <a:p>
            <a:fld id="{92544467-7339-154C-9A18-8D8A0D6C52F5}" type="datetimeFigureOut">
              <a:rPr lang="en-US" smtClean="0"/>
              <a:t>4/20/23</a:t>
            </a:fld>
            <a:endParaRPr lang="en-US"/>
          </a:p>
        </p:txBody>
      </p:sp>
      <p:sp>
        <p:nvSpPr>
          <p:cNvPr id="5" name="Footer Placeholder 4">
            <a:extLst>
              <a:ext uri="{FF2B5EF4-FFF2-40B4-BE49-F238E27FC236}">
                <a16:creationId xmlns:a16="http://schemas.microsoft.com/office/drawing/2014/main" id="{8CF217E2-BB61-6985-8F4C-4BD5430D7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5E6F8-E3F2-B108-9426-5F6F79970555}"/>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413573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D647-F39E-F73F-064E-9DF0C6F37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3EB3E-D18A-F397-FE0F-D3F406C1DA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3622B-2AAE-28AE-7645-D7D024E336B0}"/>
              </a:ext>
            </a:extLst>
          </p:cNvPr>
          <p:cNvSpPr>
            <a:spLocks noGrp="1"/>
          </p:cNvSpPr>
          <p:nvPr>
            <p:ph type="dt" sz="half" idx="10"/>
          </p:nvPr>
        </p:nvSpPr>
        <p:spPr/>
        <p:txBody>
          <a:bodyPr/>
          <a:lstStyle/>
          <a:p>
            <a:fld id="{92544467-7339-154C-9A18-8D8A0D6C52F5}" type="datetimeFigureOut">
              <a:rPr lang="en-US" smtClean="0"/>
              <a:t>4/20/23</a:t>
            </a:fld>
            <a:endParaRPr lang="en-US"/>
          </a:p>
        </p:txBody>
      </p:sp>
      <p:sp>
        <p:nvSpPr>
          <p:cNvPr id="5" name="Footer Placeholder 4">
            <a:extLst>
              <a:ext uri="{FF2B5EF4-FFF2-40B4-BE49-F238E27FC236}">
                <a16:creationId xmlns:a16="http://schemas.microsoft.com/office/drawing/2014/main" id="{B03DE9C8-83B5-A846-469B-FCD99562F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C4334-6784-8CA9-E445-36E833CCD0A6}"/>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112706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5155-BFE9-AD01-1799-AD3A5EFC5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E904C6-904A-389A-15AE-1A759B530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1414A7-EA91-5E94-CBA9-F7884A56F2C3}"/>
              </a:ext>
            </a:extLst>
          </p:cNvPr>
          <p:cNvSpPr>
            <a:spLocks noGrp="1"/>
          </p:cNvSpPr>
          <p:nvPr>
            <p:ph type="dt" sz="half" idx="10"/>
          </p:nvPr>
        </p:nvSpPr>
        <p:spPr/>
        <p:txBody>
          <a:bodyPr/>
          <a:lstStyle/>
          <a:p>
            <a:fld id="{92544467-7339-154C-9A18-8D8A0D6C52F5}" type="datetimeFigureOut">
              <a:rPr lang="en-US" smtClean="0"/>
              <a:t>4/20/23</a:t>
            </a:fld>
            <a:endParaRPr lang="en-US"/>
          </a:p>
        </p:txBody>
      </p:sp>
      <p:sp>
        <p:nvSpPr>
          <p:cNvPr id="5" name="Footer Placeholder 4">
            <a:extLst>
              <a:ext uri="{FF2B5EF4-FFF2-40B4-BE49-F238E27FC236}">
                <a16:creationId xmlns:a16="http://schemas.microsoft.com/office/drawing/2014/main" id="{A5519954-614F-1E63-4A79-46C1F3EE4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A1754-B081-8E62-A67A-ECAFB2D37D08}"/>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258447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367A-6E14-F2C3-84B0-F64BCF2FA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BBBA47-9A6C-C231-8FF3-B0D8A4DAF0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766C0C-2FDF-6C08-E4F4-8B638FD22B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2A05CA-57BE-52A5-D3CB-49A46E214F78}"/>
              </a:ext>
            </a:extLst>
          </p:cNvPr>
          <p:cNvSpPr>
            <a:spLocks noGrp="1"/>
          </p:cNvSpPr>
          <p:nvPr>
            <p:ph type="dt" sz="half" idx="10"/>
          </p:nvPr>
        </p:nvSpPr>
        <p:spPr/>
        <p:txBody>
          <a:bodyPr/>
          <a:lstStyle/>
          <a:p>
            <a:fld id="{92544467-7339-154C-9A18-8D8A0D6C52F5}" type="datetimeFigureOut">
              <a:rPr lang="en-US" smtClean="0"/>
              <a:t>4/20/23</a:t>
            </a:fld>
            <a:endParaRPr lang="en-US"/>
          </a:p>
        </p:txBody>
      </p:sp>
      <p:sp>
        <p:nvSpPr>
          <p:cNvPr id="6" name="Footer Placeholder 5">
            <a:extLst>
              <a:ext uri="{FF2B5EF4-FFF2-40B4-BE49-F238E27FC236}">
                <a16:creationId xmlns:a16="http://schemas.microsoft.com/office/drawing/2014/main" id="{A5F1213D-2848-DED7-39D1-365258ADB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E4723C-FB18-5B6C-8CA0-D874E1A634BB}"/>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42069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3851-8CAD-B1AE-C689-D69877DABE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8F50C3-0859-C071-2C55-F890EC9EAC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0D6551-3271-6447-F687-160480402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D2654B-2612-BA95-2B8E-A3E2B6A4D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174DB6-4993-976E-53F1-7DC79238A1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D94A06-93C6-A732-2293-47EA4F112482}"/>
              </a:ext>
            </a:extLst>
          </p:cNvPr>
          <p:cNvSpPr>
            <a:spLocks noGrp="1"/>
          </p:cNvSpPr>
          <p:nvPr>
            <p:ph type="dt" sz="half" idx="10"/>
          </p:nvPr>
        </p:nvSpPr>
        <p:spPr/>
        <p:txBody>
          <a:bodyPr/>
          <a:lstStyle/>
          <a:p>
            <a:fld id="{92544467-7339-154C-9A18-8D8A0D6C52F5}" type="datetimeFigureOut">
              <a:rPr lang="en-US" smtClean="0"/>
              <a:t>4/20/23</a:t>
            </a:fld>
            <a:endParaRPr lang="en-US"/>
          </a:p>
        </p:txBody>
      </p:sp>
      <p:sp>
        <p:nvSpPr>
          <p:cNvPr id="8" name="Footer Placeholder 7">
            <a:extLst>
              <a:ext uri="{FF2B5EF4-FFF2-40B4-BE49-F238E27FC236}">
                <a16:creationId xmlns:a16="http://schemas.microsoft.com/office/drawing/2014/main" id="{5DAC0406-E77A-3F0B-0082-B9B6F879FA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BD7AD0-327C-E113-DA6C-5164F2B341C0}"/>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427231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5B1B-73C7-62A2-9753-09B7DAC639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BBBC41-50B5-51E3-FAC0-F14FE63CD5E9}"/>
              </a:ext>
            </a:extLst>
          </p:cNvPr>
          <p:cNvSpPr>
            <a:spLocks noGrp="1"/>
          </p:cNvSpPr>
          <p:nvPr>
            <p:ph type="dt" sz="half" idx="10"/>
          </p:nvPr>
        </p:nvSpPr>
        <p:spPr/>
        <p:txBody>
          <a:bodyPr/>
          <a:lstStyle/>
          <a:p>
            <a:fld id="{92544467-7339-154C-9A18-8D8A0D6C52F5}" type="datetimeFigureOut">
              <a:rPr lang="en-US" smtClean="0"/>
              <a:t>4/20/23</a:t>
            </a:fld>
            <a:endParaRPr lang="en-US"/>
          </a:p>
        </p:txBody>
      </p:sp>
      <p:sp>
        <p:nvSpPr>
          <p:cNvPr id="4" name="Footer Placeholder 3">
            <a:extLst>
              <a:ext uri="{FF2B5EF4-FFF2-40B4-BE49-F238E27FC236}">
                <a16:creationId xmlns:a16="http://schemas.microsoft.com/office/drawing/2014/main" id="{B8891A51-78EF-4E95-1EC5-9082D8C446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60A4C1-D5A8-AE02-7A3F-26E1AC85339C}"/>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77386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59F492-0DD9-A3DE-A40E-2366528B05C9}"/>
              </a:ext>
            </a:extLst>
          </p:cNvPr>
          <p:cNvSpPr>
            <a:spLocks noGrp="1"/>
          </p:cNvSpPr>
          <p:nvPr>
            <p:ph type="dt" sz="half" idx="10"/>
          </p:nvPr>
        </p:nvSpPr>
        <p:spPr/>
        <p:txBody>
          <a:bodyPr/>
          <a:lstStyle/>
          <a:p>
            <a:fld id="{92544467-7339-154C-9A18-8D8A0D6C52F5}" type="datetimeFigureOut">
              <a:rPr lang="en-US" smtClean="0"/>
              <a:t>4/20/23</a:t>
            </a:fld>
            <a:endParaRPr lang="en-US"/>
          </a:p>
        </p:txBody>
      </p:sp>
      <p:sp>
        <p:nvSpPr>
          <p:cNvPr id="3" name="Footer Placeholder 2">
            <a:extLst>
              <a:ext uri="{FF2B5EF4-FFF2-40B4-BE49-F238E27FC236}">
                <a16:creationId xmlns:a16="http://schemas.microsoft.com/office/drawing/2014/main" id="{73D4A2F0-FB91-65F7-2AE0-FE9B19DF58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27822A-F1DC-FB06-E5A5-C21D56985A73}"/>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19691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F9B6-E11D-1924-E42C-3F5F3D02D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A183B8-0AA6-6E61-D198-C34E2D7FF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6CBC25-7063-741F-3247-2E05DAB1F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57FF9-BE88-9BCD-2E49-AE116C0A66A8}"/>
              </a:ext>
            </a:extLst>
          </p:cNvPr>
          <p:cNvSpPr>
            <a:spLocks noGrp="1"/>
          </p:cNvSpPr>
          <p:nvPr>
            <p:ph type="dt" sz="half" idx="10"/>
          </p:nvPr>
        </p:nvSpPr>
        <p:spPr/>
        <p:txBody>
          <a:bodyPr/>
          <a:lstStyle/>
          <a:p>
            <a:fld id="{92544467-7339-154C-9A18-8D8A0D6C52F5}" type="datetimeFigureOut">
              <a:rPr lang="en-US" smtClean="0"/>
              <a:t>4/20/23</a:t>
            </a:fld>
            <a:endParaRPr lang="en-US"/>
          </a:p>
        </p:txBody>
      </p:sp>
      <p:sp>
        <p:nvSpPr>
          <p:cNvPr id="6" name="Footer Placeholder 5">
            <a:extLst>
              <a:ext uri="{FF2B5EF4-FFF2-40B4-BE49-F238E27FC236}">
                <a16:creationId xmlns:a16="http://schemas.microsoft.com/office/drawing/2014/main" id="{7D215550-148E-0904-F439-9958EAEDE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48531-57A0-3D68-DEE4-ADBDC5FA25C8}"/>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97647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44373-1599-5DD3-C4A5-653E2235A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D3C550-639E-91B7-3B59-B930E1CC2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3B85BE-9EEB-B623-42AF-4574BBF58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D29886-9AFB-F221-4796-306D3E632A00}"/>
              </a:ext>
            </a:extLst>
          </p:cNvPr>
          <p:cNvSpPr>
            <a:spLocks noGrp="1"/>
          </p:cNvSpPr>
          <p:nvPr>
            <p:ph type="dt" sz="half" idx="10"/>
          </p:nvPr>
        </p:nvSpPr>
        <p:spPr/>
        <p:txBody>
          <a:bodyPr/>
          <a:lstStyle/>
          <a:p>
            <a:fld id="{92544467-7339-154C-9A18-8D8A0D6C52F5}" type="datetimeFigureOut">
              <a:rPr lang="en-US" smtClean="0"/>
              <a:t>4/20/23</a:t>
            </a:fld>
            <a:endParaRPr lang="en-US"/>
          </a:p>
        </p:txBody>
      </p:sp>
      <p:sp>
        <p:nvSpPr>
          <p:cNvPr id="6" name="Footer Placeholder 5">
            <a:extLst>
              <a:ext uri="{FF2B5EF4-FFF2-40B4-BE49-F238E27FC236}">
                <a16:creationId xmlns:a16="http://schemas.microsoft.com/office/drawing/2014/main" id="{839ED7B5-4D25-F8C0-E373-F872D0778C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E444D-4DA5-A086-123A-857787DACA6A}"/>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54152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EB2397-E2A5-6EBF-C87C-39F50C652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59AED9-E278-2AB6-92B6-F1FAD13E68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81684-44BD-619A-6583-027BA23F7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44467-7339-154C-9A18-8D8A0D6C52F5}" type="datetimeFigureOut">
              <a:rPr lang="en-US" smtClean="0"/>
              <a:t>4/20/23</a:t>
            </a:fld>
            <a:endParaRPr lang="en-US"/>
          </a:p>
        </p:txBody>
      </p:sp>
      <p:sp>
        <p:nvSpPr>
          <p:cNvPr id="5" name="Footer Placeholder 4">
            <a:extLst>
              <a:ext uri="{FF2B5EF4-FFF2-40B4-BE49-F238E27FC236}">
                <a16:creationId xmlns:a16="http://schemas.microsoft.com/office/drawing/2014/main" id="{ABADEC4E-10A5-A004-EBA6-790D95284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B3826B-DCE8-8892-D820-CB4332A6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A59EA-CCF5-5944-8ED7-FEAEC58BA92E}" type="slidenum">
              <a:rPr lang="en-US" smtClean="0"/>
              <a:t>‹#›</a:t>
            </a:fld>
            <a:endParaRPr lang="en-US"/>
          </a:p>
        </p:txBody>
      </p:sp>
    </p:spTree>
    <p:extLst>
      <p:ext uri="{BB962C8B-B14F-4D97-AF65-F5344CB8AC3E}">
        <p14:creationId xmlns:p14="http://schemas.microsoft.com/office/powerpoint/2010/main" val="3349811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medscape.com/viewarticle/969475?uac=437633FZ&amp;faf=1&amp;sso=true&amp;impID=4061007&amp;src=WNL_dne5_220303_MSCPEDIT" TargetMode="External"/><Relationship Id="rId4" Type="http://schemas.openxmlformats.org/officeDocument/2006/relationships/hyperlink" Target="http://medscap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AF909B-9DC5-2F45-9A8C-7673C10FE283}"/>
              </a:ext>
            </a:extLst>
          </p:cNvPr>
          <p:cNvSpPr/>
          <p:nvPr/>
        </p:nvSpPr>
        <p:spPr>
          <a:xfrm>
            <a:off x="0" y="1983545"/>
            <a:ext cx="12192000" cy="4873977"/>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254AFF-419D-E940-BB97-190D601AED7D}"/>
              </a:ext>
            </a:extLst>
          </p:cNvPr>
          <p:cNvSpPr/>
          <p:nvPr/>
        </p:nvSpPr>
        <p:spPr>
          <a:xfrm>
            <a:off x="0" y="1937826"/>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08;p1">
            <a:extLst>
              <a:ext uri="{FF2B5EF4-FFF2-40B4-BE49-F238E27FC236}">
                <a16:creationId xmlns:a16="http://schemas.microsoft.com/office/drawing/2014/main" id="{707B24D5-A458-FF45-BF6A-0DB08AC4AC0F}"/>
              </a:ext>
            </a:extLst>
          </p:cNvPr>
          <p:cNvPicPr preferRelativeResize="0"/>
          <p:nvPr/>
        </p:nvPicPr>
        <p:blipFill rotWithShape="1">
          <a:blip r:embed="rId3">
            <a:alphaModFix/>
          </a:blip>
          <a:srcRect/>
          <a:stretch/>
        </p:blipFill>
        <p:spPr>
          <a:xfrm>
            <a:off x="3278298" y="1337968"/>
            <a:ext cx="5635403" cy="3082565"/>
          </a:xfrm>
          <a:prstGeom prst="rect">
            <a:avLst/>
          </a:prstGeom>
          <a:noFill/>
          <a:ln w="38100">
            <a:solidFill>
              <a:srgbClr val="AC162A"/>
            </a:solidFill>
          </a:ln>
        </p:spPr>
      </p:pic>
    </p:spTree>
    <p:extLst>
      <p:ext uri="{BB962C8B-B14F-4D97-AF65-F5344CB8AC3E}">
        <p14:creationId xmlns:p14="http://schemas.microsoft.com/office/powerpoint/2010/main" val="205394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5" name="Rectangle 14">
            <a:extLst>
              <a:ext uri="{FF2B5EF4-FFF2-40B4-BE49-F238E27FC236}">
                <a16:creationId xmlns:a16="http://schemas.microsoft.com/office/drawing/2014/main" id="{38AAE1F1-B308-4D21-1CAB-E806B2BF72FD}"/>
              </a:ext>
            </a:extLst>
          </p:cNvPr>
          <p:cNvSpPr/>
          <p:nvPr/>
        </p:nvSpPr>
        <p:spPr>
          <a:xfrm>
            <a:off x="372860" y="2003155"/>
            <a:ext cx="5593981" cy="4332331"/>
          </a:xfrm>
          <a:prstGeom prst="rect">
            <a:avLst/>
          </a:prstGeom>
          <a:solidFill>
            <a:schemeClr val="bg1"/>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0589D70-FCA3-89A6-F900-2A1E39B28CD6}"/>
              </a:ext>
            </a:extLst>
          </p:cNvPr>
          <p:cNvSpPr/>
          <p:nvPr/>
        </p:nvSpPr>
        <p:spPr>
          <a:xfrm>
            <a:off x="6141466" y="2003155"/>
            <a:ext cx="5593981" cy="4332331"/>
          </a:xfrm>
          <a:prstGeom prst="rect">
            <a:avLst/>
          </a:prstGeom>
          <a:solidFill>
            <a:schemeClr val="bg1"/>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F2159D4-4E24-D07B-25CA-510D2277341E}"/>
              </a:ext>
            </a:extLst>
          </p:cNvPr>
          <p:cNvSpPr/>
          <p:nvPr/>
        </p:nvSpPr>
        <p:spPr>
          <a:xfrm>
            <a:off x="0" y="45719"/>
            <a:ext cx="12192000" cy="1737362"/>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940680" y="489540"/>
            <a:ext cx="104742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44546A"/>
                </a:solidFill>
                <a:effectLst/>
                <a:uLnTx/>
                <a:uFillTx/>
                <a:latin typeface="Arial"/>
                <a:ea typeface="+mn-ea"/>
                <a:cs typeface="Arial"/>
                <a:sym typeface="Arial"/>
              </a:rPr>
              <a:t>How Does NBPAS Compare To O</a:t>
            </a:r>
            <a:r>
              <a:rPr kumimoji="0" lang="en-US" sz="3600" b="1" i="0" u="none" strike="noStrike" kern="0" cap="none" spc="0" normalizeH="0" baseline="0" noProof="0" dirty="0" err="1">
                <a:ln>
                  <a:noFill/>
                </a:ln>
                <a:solidFill>
                  <a:srgbClr val="44546A"/>
                </a:solidFill>
                <a:effectLst/>
                <a:uLnTx/>
                <a:uFillTx/>
                <a:latin typeface="Arial"/>
                <a:ea typeface="+mn-ea"/>
                <a:cs typeface="Arial"/>
                <a:sym typeface="Arial"/>
              </a:rPr>
              <a:t>ther</a:t>
            </a:r>
            <a:r>
              <a:rPr kumimoji="0" lang="en-US" sz="3600" b="1" i="0" u="none" strike="noStrike" kern="0" cap="none" spc="0" normalizeH="0" baseline="0" noProof="0" dirty="0">
                <a:ln>
                  <a:noFill/>
                </a:ln>
                <a:solidFill>
                  <a:srgbClr val="44546A"/>
                </a:solidFill>
                <a:effectLst/>
                <a:uLnTx/>
                <a:uFillTx/>
                <a:latin typeface="Arial"/>
                <a:ea typeface="+mn-ea"/>
                <a:cs typeface="Arial"/>
                <a:sym typeface="Arial"/>
              </a:rPr>
              <a:t> C</a:t>
            </a:r>
            <a:r>
              <a:rPr kumimoji="0" lang="en-US" sz="3600" b="1" i="0" u="none" strike="noStrike" kern="0" cap="none" spc="0" normalizeH="0" baseline="0" noProof="0" dirty="0" err="1">
                <a:ln>
                  <a:noFill/>
                </a:ln>
                <a:solidFill>
                  <a:srgbClr val="44546A"/>
                </a:solidFill>
                <a:effectLst/>
                <a:uLnTx/>
                <a:uFillTx/>
                <a:latin typeface="Arial"/>
                <a:ea typeface="+mn-ea"/>
                <a:cs typeface="Arial"/>
                <a:sym typeface="Arial"/>
              </a:rPr>
              <a:t>ontinuing</a:t>
            </a:r>
            <a:r>
              <a:rPr kumimoji="0" lang="en-US" sz="3600" b="1" i="0" u="none" strike="noStrike" kern="0" cap="none" spc="0" normalizeH="0" baseline="0" noProof="0" dirty="0">
                <a:ln>
                  <a:noFill/>
                </a:ln>
                <a:solidFill>
                  <a:srgbClr val="44546A"/>
                </a:solidFill>
                <a:effectLst/>
                <a:uLnTx/>
                <a:uFillTx/>
                <a:latin typeface="Arial"/>
                <a:ea typeface="+mn-ea"/>
                <a:cs typeface="Arial"/>
                <a:sym typeface="Arial"/>
              </a:rPr>
              <a:t> C</a:t>
            </a:r>
            <a:r>
              <a:rPr kumimoji="0" lang="en-US" sz="3600" b="1" i="0" u="none" strike="noStrike" kern="0" cap="none" spc="0" normalizeH="0" baseline="0" noProof="0" dirty="0" err="1">
                <a:ln>
                  <a:noFill/>
                </a:ln>
                <a:solidFill>
                  <a:srgbClr val="44546A"/>
                </a:solidFill>
                <a:effectLst/>
                <a:uLnTx/>
                <a:uFillTx/>
                <a:latin typeface="Arial"/>
                <a:ea typeface="+mn-ea"/>
                <a:cs typeface="Arial"/>
                <a:sym typeface="Arial"/>
              </a:rPr>
              <a:t>ertification</a:t>
            </a:r>
            <a:r>
              <a:rPr kumimoji="0" lang="en-US" sz="3600" b="1" i="0" u="none" strike="noStrike" kern="0" cap="none" spc="0" normalizeH="0" baseline="0" noProof="0" dirty="0">
                <a:ln>
                  <a:noFill/>
                </a:ln>
                <a:solidFill>
                  <a:srgbClr val="44546A"/>
                </a:solidFill>
                <a:effectLst/>
                <a:uLnTx/>
                <a:uFillTx/>
                <a:latin typeface="Arial"/>
                <a:ea typeface="+mn-ea"/>
                <a:cs typeface="Arial"/>
                <a:sym typeface="Arial"/>
              </a:rPr>
              <a:t> O</a:t>
            </a:r>
            <a:r>
              <a:rPr kumimoji="0" lang="en-US" sz="3600" b="1" i="0" u="none" strike="noStrike" kern="0" cap="none" spc="0" normalizeH="0" baseline="0" noProof="0" dirty="0" err="1">
                <a:ln>
                  <a:noFill/>
                </a:ln>
                <a:solidFill>
                  <a:srgbClr val="44546A"/>
                </a:solidFill>
                <a:effectLst/>
                <a:uLnTx/>
                <a:uFillTx/>
                <a:latin typeface="Arial"/>
                <a:ea typeface="+mn-ea"/>
                <a:cs typeface="Arial"/>
                <a:sym typeface="Arial"/>
              </a:rPr>
              <a:t>ptions</a:t>
            </a:r>
            <a:r>
              <a:rPr kumimoji="0" lang="en-US" sz="3600" b="1" i="0" u="none" strike="noStrike" kern="0" cap="none" spc="0" normalizeH="0" baseline="0" noProof="0" dirty="0">
                <a:ln>
                  <a:noFill/>
                </a:ln>
                <a:solidFill>
                  <a:srgbClr val="44546A"/>
                </a:solidFill>
                <a:effectLst/>
                <a:uLnTx/>
                <a:uFillTx/>
                <a:latin typeface="Arial"/>
                <a:ea typeface="+mn-ea"/>
                <a:cs typeface="Arial"/>
                <a:sym typeface="Arial"/>
              </a:rPr>
              <a:t>?  </a:t>
            </a:r>
          </a:p>
        </p:txBody>
      </p:sp>
      <p:sp>
        <p:nvSpPr>
          <p:cNvPr id="8" name="Text Placeholder 2">
            <a:extLst>
              <a:ext uri="{FF2B5EF4-FFF2-40B4-BE49-F238E27FC236}">
                <a16:creationId xmlns:a16="http://schemas.microsoft.com/office/drawing/2014/main" id="{FEABBAC2-BA8C-BB49-7817-A6AAA4DAF0C0}"/>
              </a:ext>
            </a:extLst>
          </p:cNvPr>
          <p:cNvSpPr txBox="1">
            <a:spLocks/>
          </p:cNvSpPr>
          <p:nvPr/>
        </p:nvSpPr>
        <p:spPr>
          <a:xfrm>
            <a:off x="625585" y="2341546"/>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4546A"/>
                </a:solidFill>
                <a:effectLst/>
                <a:uLnTx/>
                <a:uFillTx/>
                <a:latin typeface="Arial Black" panose="020B0604020202020204" pitchFamily="34" charset="0"/>
                <a:ea typeface="+mn-ea"/>
                <a:cs typeface="Arial Black" panose="020B0604020202020204" pitchFamily="34" charset="0"/>
              </a:rPr>
              <a:t>NBPAS	</a:t>
            </a:r>
          </a:p>
        </p:txBody>
      </p:sp>
      <p:sp>
        <p:nvSpPr>
          <p:cNvPr id="10" name="Content Placeholder 3">
            <a:extLst>
              <a:ext uri="{FF2B5EF4-FFF2-40B4-BE49-F238E27FC236}">
                <a16:creationId xmlns:a16="http://schemas.microsoft.com/office/drawing/2014/main" id="{34DAF582-9FC0-44C0-3BD6-4707E8ABAAA9}"/>
              </a:ext>
            </a:extLst>
          </p:cNvPr>
          <p:cNvSpPr txBox="1">
            <a:spLocks/>
          </p:cNvSpPr>
          <p:nvPr/>
        </p:nvSpPr>
        <p:spPr>
          <a:xfrm>
            <a:off x="777954" y="3047141"/>
            <a:ext cx="5157787"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No “Grandfathering;” same requirements for all physicians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ACCME-accredited AMA PRA Cat 1 CME™ required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Specialty-specific learning requirement consistent for all physicians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CME checked by NBPAS team</a:t>
            </a:r>
          </a:p>
        </p:txBody>
      </p:sp>
      <p:sp>
        <p:nvSpPr>
          <p:cNvPr id="13" name="Text Placeholder 4">
            <a:extLst>
              <a:ext uri="{FF2B5EF4-FFF2-40B4-BE49-F238E27FC236}">
                <a16:creationId xmlns:a16="http://schemas.microsoft.com/office/drawing/2014/main" id="{28640774-1D08-BC6E-8684-971B8E33CDFE}"/>
              </a:ext>
            </a:extLst>
          </p:cNvPr>
          <p:cNvSpPr txBox="1">
            <a:spLocks/>
          </p:cNvSpPr>
          <p:nvPr/>
        </p:nvSpPr>
        <p:spPr>
          <a:xfrm>
            <a:off x="6259144" y="2341546"/>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4546A"/>
                </a:solidFill>
                <a:effectLst/>
                <a:uLnTx/>
                <a:uFillTx/>
                <a:latin typeface="Arial Black" panose="020B0604020202020204" pitchFamily="34" charset="0"/>
                <a:ea typeface="+mn-ea"/>
                <a:cs typeface="Arial Black" panose="020B0604020202020204" pitchFamily="34" charset="0"/>
              </a:rPr>
              <a:t>ABMS/AOA</a:t>
            </a:r>
          </a:p>
        </p:txBody>
      </p:sp>
      <p:sp>
        <p:nvSpPr>
          <p:cNvPr id="14" name="Content Placeholder 5">
            <a:extLst>
              <a:ext uri="{FF2B5EF4-FFF2-40B4-BE49-F238E27FC236}">
                <a16:creationId xmlns:a16="http://schemas.microsoft.com/office/drawing/2014/main" id="{AB8C6470-2C1C-F00C-FFF1-C6F319208AF4}"/>
              </a:ext>
            </a:extLst>
          </p:cNvPr>
          <p:cNvSpPr txBox="1">
            <a:spLocks/>
          </p:cNvSpPr>
          <p:nvPr/>
        </p:nvSpPr>
        <p:spPr>
          <a:xfrm>
            <a:off x="6580905" y="3047141"/>
            <a:ext cx="4715102"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“Grandfathering” exempts up to 40% practicing physicians from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ACCME-accredited AMA PRA Cat 1-CME™ </a:t>
            </a:r>
            <a:r>
              <a:rPr kumimoji="0" lang="en-US" sz="2400" b="0" i="1"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now allowed to substitute for MOC credits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Additional MOC modules required, multiple versions over time, vary by board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972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33D3F-FA00-BB49-A1FC-52E23B1F8B58}"/>
              </a:ext>
            </a:extLst>
          </p:cNvPr>
          <p:cNvSpPr/>
          <p:nvPr/>
        </p:nvSpPr>
        <p:spPr>
          <a:xfrm>
            <a:off x="710992" y="1413163"/>
            <a:ext cx="5204899" cy="4747953"/>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latin typeface="Calibri" panose="020F0502020204030204" pitchFamily="34" charset="0"/>
                <a:cs typeface="Calibri" panose="020F0502020204030204" pitchFamily="34" charset="0"/>
              </a:rPr>
              <a:t>Grandfathered physicians</a:t>
            </a:r>
          </a:p>
          <a:p>
            <a:pPr algn="ctr"/>
            <a:r>
              <a:rPr lang="en-US" sz="2800" dirty="0">
                <a:solidFill>
                  <a:schemeClr val="tx2"/>
                </a:solidFill>
                <a:latin typeface="Calibri" panose="020F0502020204030204" pitchFamily="34" charset="0"/>
                <a:cs typeface="Calibri" panose="020F0502020204030204" pitchFamily="34" charset="0"/>
              </a:rPr>
              <a:t> are: </a:t>
            </a:r>
            <a:br>
              <a:rPr lang="en-US" b="1" dirty="0">
                <a:solidFill>
                  <a:schemeClr val="tx2"/>
                </a:solidFill>
                <a:latin typeface="Calibri" panose="020F0502020204030204" pitchFamily="34" charset="0"/>
                <a:cs typeface="Calibri" panose="020F0502020204030204" pitchFamily="34" charset="0"/>
              </a:rPr>
            </a:br>
            <a:endParaRPr lang="en-US" b="1"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600" dirty="0">
              <a:solidFill>
                <a:schemeClr val="tx2"/>
              </a:solidFill>
              <a:latin typeface="Calibri" panose="020F0502020204030204" pitchFamily="34" charset="0"/>
              <a:cs typeface="Calibri" panose="020F0502020204030204" pitchFamily="34" charset="0"/>
            </a:endParaRPr>
          </a:p>
          <a:p>
            <a:pPr algn="ctr"/>
            <a:r>
              <a:rPr lang="en-US" dirty="0">
                <a:solidFill>
                  <a:schemeClr val="tx2"/>
                </a:solidFill>
                <a:latin typeface="Calibri" panose="020F0502020204030204" pitchFamily="34" charset="0"/>
                <a:cs typeface="Calibri" panose="020F0502020204030204" pitchFamily="34" charset="0"/>
              </a:rPr>
              <a:t>Up to 40% U.S. Physicians historically in this category</a:t>
            </a:r>
          </a:p>
          <a:p>
            <a:pPr algn="ctr"/>
            <a:r>
              <a:rPr lang="en-US" dirty="0">
                <a:solidFill>
                  <a:schemeClr val="tx2"/>
                </a:solidFill>
                <a:latin typeface="Calibri" panose="020F0502020204030204" pitchFamily="34" charset="0"/>
                <a:cs typeface="Calibri" panose="020F0502020204030204" pitchFamily="34" charset="0"/>
              </a:rPr>
              <a:t>Discriminatory based on age, race and gender</a:t>
            </a:r>
            <a:endParaRPr lang="en-US" sz="1600" dirty="0">
              <a:solidFill>
                <a:schemeClr val="tx2"/>
              </a:solidFill>
              <a:latin typeface="Calibri" panose="020F0502020204030204" pitchFamily="34" charset="0"/>
              <a:cs typeface="Calibri" panose="020F0502020204030204" pitchFamily="34" charset="0"/>
            </a:endParaRPr>
          </a:p>
        </p:txBody>
      </p:sp>
      <p:pic>
        <p:nvPicPr>
          <p:cNvPr id="4" name="Google Shape;187;p9">
            <a:extLst>
              <a:ext uri="{FF2B5EF4-FFF2-40B4-BE49-F238E27FC236}">
                <a16:creationId xmlns:a16="http://schemas.microsoft.com/office/drawing/2014/main" id="{3DA8D901-09D0-6845-8FEC-57C4184BA2DA}"/>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5" name="Rectangle 4">
            <a:extLst>
              <a:ext uri="{FF2B5EF4-FFF2-40B4-BE49-F238E27FC236}">
                <a16:creationId xmlns:a16="http://schemas.microsoft.com/office/drawing/2014/main" id="{9F3B9B06-7E16-B14A-9761-2CC1CA96810E}"/>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CB50735-3349-F941-AFA5-ABF6F3138664}"/>
              </a:ext>
            </a:extLst>
          </p:cNvPr>
          <p:cNvSpPr txBox="1">
            <a:spLocks/>
          </p:cNvSpPr>
          <p:nvPr/>
        </p:nvSpPr>
        <p:spPr>
          <a:xfrm>
            <a:off x="710992" y="3386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2"/>
                </a:solidFill>
                <a:latin typeface="Arial" panose="020B0604020202020204" pitchFamily="34" charset="0"/>
                <a:cs typeface="Arial" panose="020B0604020202020204" pitchFamily="34" charset="0"/>
              </a:rPr>
              <a:t>“Grandfathering:” Unintended but discriminatory impacts</a:t>
            </a:r>
          </a:p>
        </p:txBody>
      </p:sp>
      <p:sp>
        <p:nvSpPr>
          <p:cNvPr id="2" name="TextBox 1">
            <a:extLst>
              <a:ext uri="{FF2B5EF4-FFF2-40B4-BE49-F238E27FC236}">
                <a16:creationId xmlns:a16="http://schemas.microsoft.com/office/drawing/2014/main" id="{8DFC8430-4B10-294B-9150-5D99C6428B5F}"/>
              </a:ext>
            </a:extLst>
          </p:cNvPr>
          <p:cNvSpPr txBox="1"/>
          <p:nvPr/>
        </p:nvSpPr>
        <p:spPr>
          <a:xfrm>
            <a:off x="1429224" y="3250949"/>
            <a:ext cx="1884217" cy="1323439"/>
          </a:xfrm>
          <a:prstGeom prst="rect">
            <a:avLst/>
          </a:prstGeom>
          <a:noFill/>
        </p:spPr>
        <p:txBody>
          <a:bodyPr wrap="square" rtlCol="0">
            <a:spAutoFit/>
          </a:bodyPr>
          <a:lstStyle/>
          <a:p>
            <a:pPr algn="ctr"/>
            <a:r>
              <a:rPr lang="en-US" sz="4400" b="1" dirty="0">
                <a:solidFill>
                  <a:schemeClr val="tx2"/>
                </a:solidFill>
                <a:latin typeface="Calibri" panose="020F0502020204030204" pitchFamily="34" charset="0"/>
                <a:cs typeface="Calibri" panose="020F0502020204030204" pitchFamily="34" charset="0"/>
              </a:rPr>
              <a:t>80% </a:t>
            </a:r>
            <a:br>
              <a:rPr lang="en-US" b="1" dirty="0">
                <a:solidFill>
                  <a:schemeClr val="tx2"/>
                </a:solidFill>
                <a:latin typeface="Calibri" panose="020F0502020204030204" pitchFamily="34" charset="0"/>
                <a:cs typeface="Calibri" panose="020F0502020204030204" pitchFamily="34" charset="0"/>
              </a:rPr>
            </a:br>
            <a:r>
              <a:rPr lang="en-US" b="1" dirty="0">
                <a:solidFill>
                  <a:schemeClr val="tx2"/>
                </a:solidFill>
                <a:latin typeface="Calibri" panose="020F0502020204030204" pitchFamily="34" charset="0"/>
                <a:cs typeface="Calibri" panose="020F0502020204030204" pitchFamily="34" charset="0"/>
              </a:rPr>
              <a:t>CAUCASIAN</a:t>
            </a:r>
          </a:p>
          <a:p>
            <a:endParaRPr lang="en-US" b="1" dirty="0"/>
          </a:p>
        </p:txBody>
      </p:sp>
      <p:sp>
        <p:nvSpPr>
          <p:cNvPr id="14" name="TextBox 13">
            <a:extLst>
              <a:ext uri="{FF2B5EF4-FFF2-40B4-BE49-F238E27FC236}">
                <a16:creationId xmlns:a16="http://schemas.microsoft.com/office/drawing/2014/main" id="{9B33F533-C2CD-8B4C-9107-DCC97E2ADD80}"/>
              </a:ext>
            </a:extLst>
          </p:cNvPr>
          <p:cNvSpPr txBox="1"/>
          <p:nvPr/>
        </p:nvSpPr>
        <p:spPr>
          <a:xfrm>
            <a:off x="3384917" y="3255327"/>
            <a:ext cx="1884217" cy="1323439"/>
          </a:xfrm>
          <a:prstGeom prst="rect">
            <a:avLst/>
          </a:prstGeom>
          <a:noFill/>
        </p:spPr>
        <p:txBody>
          <a:bodyPr wrap="square" rtlCol="0">
            <a:spAutoFit/>
          </a:bodyPr>
          <a:lstStyle/>
          <a:p>
            <a:pPr algn="ctr"/>
            <a:r>
              <a:rPr lang="en-US" sz="4400" b="1" dirty="0">
                <a:solidFill>
                  <a:schemeClr val="tx2"/>
                </a:solidFill>
                <a:latin typeface="Calibri" panose="020F0502020204030204" pitchFamily="34" charset="0"/>
                <a:cs typeface="Calibri" panose="020F0502020204030204" pitchFamily="34" charset="0"/>
              </a:rPr>
              <a:t>70% </a:t>
            </a:r>
            <a:br>
              <a:rPr lang="en-US" b="1" dirty="0">
                <a:solidFill>
                  <a:schemeClr val="tx2"/>
                </a:solidFill>
                <a:latin typeface="Calibri" panose="020F0502020204030204" pitchFamily="34" charset="0"/>
                <a:cs typeface="Calibri" panose="020F0502020204030204" pitchFamily="34" charset="0"/>
              </a:rPr>
            </a:br>
            <a:r>
              <a:rPr lang="en-US" b="1" dirty="0">
                <a:solidFill>
                  <a:schemeClr val="tx2"/>
                </a:solidFill>
                <a:latin typeface="Calibri" panose="020F0502020204030204" pitchFamily="34" charset="0"/>
                <a:cs typeface="Calibri" panose="020F0502020204030204" pitchFamily="34" charset="0"/>
              </a:rPr>
              <a:t>MALE</a:t>
            </a:r>
          </a:p>
          <a:p>
            <a:endParaRPr lang="en-US" b="1" dirty="0"/>
          </a:p>
        </p:txBody>
      </p:sp>
      <p:sp>
        <p:nvSpPr>
          <p:cNvPr id="15" name="Rectangle 14">
            <a:extLst>
              <a:ext uri="{FF2B5EF4-FFF2-40B4-BE49-F238E27FC236}">
                <a16:creationId xmlns:a16="http://schemas.microsoft.com/office/drawing/2014/main" id="{96CD945F-3EFD-C94B-B370-09F04ACC528C}"/>
              </a:ext>
            </a:extLst>
          </p:cNvPr>
          <p:cNvSpPr/>
          <p:nvPr/>
        </p:nvSpPr>
        <p:spPr>
          <a:xfrm>
            <a:off x="6155828" y="1413163"/>
            <a:ext cx="5204899" cy="4747953"/>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latin typeface="Calibri" panose="020F0502020204030204" pitchFamily="34" charset="0"/>
                <a:cs typeface="Calibri" panose="020F0502020204030204" pitchFamily="34" charset="0"/>
              </a:rPr>
              <a:t>NBPAS: Strongly supports Diversity, Equity, and Inclusion</a:t>
            </a:r>
            <a:r>
              <a:rPr lang="en-US" sz="2800" dirty="0">
                <a:solidFill>
                  <a:schemeClr val="tx2"/>
                </a:solidFill>
                <a:latin typeface="Calibri" panose="020F0502020204030204" pitchFamily="34" charset="0"/>
                <a:cs typeface="Calibri" panose="020F0502020204030204" pitchFamily="34" charset="0"/>
              </a:rPr>
              <a:t> </a:t>
            </a:r>
            <a:br>
              <a:rPr lang="en-US" b="1" dirty="0">
                <a:solidFill>
                  <a:schemeClr val="tx2"/>
                </a:solidFill>
                <a:latin typeface="Calibri" panose="020F0502020204030204" pitchFamily="34" charset="0"/>
                <a:cs typeface="Calibri" panose="020F0502020204030204" pitchFamily="34" charset="0"/>
              </a:rPr>
            </a:b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400" dirty="0">
              <a:solidFill>
                <a:schemeClr val="tx2"/>
              </a:solidFill>
              <a:latin typeface="Calibri" panose="020F0502020204030204" pitchFamily="34" charset="0"/>
              <a:cs typeface="Calibri" panose="020F0502020204030204" pitchFamily="34" charset="0"/>
            </a:endParaRPr>
          </a:p>
          <a:p>
            <a:pPr algn="ctr"/>
            <a:endParaRPr lang="en-US" sz="1600" dirty="0">
              <a:solidFill>
                <a:schemeClr val="tx2"/>
              </a:solidFill>
              <a:latin typeface="Calibri" panose="020F0502020204030204" pitchFamily="34" charset="0"/>
              <a:cs typeface="Calibri" panose="020F0502020204030204" pitchFamily="34" charset="0"/>
            </a:endParaRPr>
          </a:p>
          <a:p>
            <a:pPr algn="ctr"/>
            <a:endParaRPr lang="en-US" sz="1600" dirty="0">
              <a:solidFill>
                <a:schemeClr val="tx2"/>
              </a:solidFill>
              <a:latin typeface="Calibri" panose="020F0502020204030204" pitchFamily="34" charset="0"/>
              <a:cs typeface="Calibri" panose="020F0502020204030204" pitchFamily="34" charset="0"/>
            </a:endParaRPr>
          </a:p>
          <a:p>
            <a:pPr algn="ctr"/>
            <a:endParaRPr lang="en-US" sz="1600" dirty="0">
              <a:solidFill>
                <a:schemeClr val="tx2"/>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82BD3C25-54B1-7E45-8B9E-8FD1D471E65D}"/>
              </a:ext>
            </a:extLst>
          </p:cNvPr>
          <p:cNvSpPr txBox="1"/>
          <p:nvPr/>
        </p:nvSpPr>
        <p:spPr>
          <a:xfrm>
            <a:off x="6823362" y="3121651"/>
            <a:ext cx="3869829" cy="1200329"/>
          </a:xfrm>
          <a:prstGeom prst="rect">
            <a:avLst/>
          </a:prstGeom>
          <a:noFill/>
        </p:spPr>
        <p:txBody>
          <a:bodyPr wrap="square" rtlCol="0">
            <a:spAutoFit/>
          </a:bodyPr>
          <a:lstStyle/>
          <a:p>
            <a:pPr algn="ctr"/>
            <a:r>
              <a:rPr lang="en-US" sz="2400" u="sng" dirty="0">
                <a:solidFill>
                  <a:schemeClr val="tx2"/>
                </a:solidFill>
                <a:latin typeface="Calibri" panose="020F0502020204030204" pitchFamily="34" charset="0"/>
                <a:cs typeface="Calibri" panose="020F0502020204030204" pitchFamily="34" charset="0"/>
              </a:rPr>
              <a:t>Same</a:t>
            </a:r>
            <a:r>
              <a:rPr lang="en-US" sz="2400" dirty="0">
                <a:solidFill>
                  <a:schemeClr val="tx2"/>
                </a:solidFill>
                <a:latin typeface="Calibri" panose="020F0502020204030204" pitchFamily="34" charset="0"/>
                <a:cs typeface="Calibri" panose="020F0502020204030204" pitchFamily="34" charset="0"/>
              </a:rPr>
              <a:t> requirements for </a:t>
            </a:r>
            <a:br>
              <a:rPr lang="en-US" sz="2400" dirty="0">
                <a:solidFill>
                  <a:schemeClr val="tx2"/>
                </a:solidFill>
                <a:latin typeface="Calibri" panose="020F0502020204030204" pitchFamily="34" charset="0"/>
                <a:cs typeface="Calibri" panose="020F0502020204030204" pitchFamily="34" charset="0"/>
              </a:rPr>
            </a:br>
            <a:r>
              <a:rPr lang="en-US" sz="2400" dirty="0">
                <a:solidFill>
                  <a:schemeClr val="tx2"/>
                </a:solidFill>
                <a:latin typeface="Calibri" panose="020F0502020204030204" pitchFamily="34" charset="0"/>
                <a:cs typeface="Calibri" panose="020F0502020204030204" pitchFamily="34" charset="0"/>
              </a:rPr>
              <a:t>ALL Physicians</a:t>
            </a:r>
          </a:p>
          <a:p>
            <a:endParaRPr lang="en-US" sz="2400" dirty="0"/>
          </a:p>
        </p:txBody>
      </p:sp>
      <p:sp>
        <p:nvSpPr>
          <p:cNvPr id="17" name="TextBox 16">
            <a:extLst>
              <a:ext uri="{FF2B5EF4-FFF2-40B4-BE49-F238E27FC236}">
                <a16:creationId xmlns:a16="http://schemas.microsoft.com/office/drawing/2014/main" id="{53F371E0-B8B9-FB47-9504-F46C01BB254A}"/>
              </a:ext>
            </a:extLst>
          </p:cNvPr>
          <p:cNvSpPr txBox="1"/>
          <p:nvPr/>
        </p:nvSpPr>
        <p:spPr>
          <a:xfrm>
            <a:off x="6556661" y="4975814"/>
            <a:ext cx="4403230" cy="1231106"/>
          </a:xfrm>
          <a:prstGeom prst="rect">
            <a:avLst/>
          </a:prstGeom>
          <a:noFill/>
        </p:spPr>
        <p:txBody>
          <a:bodyPr wrap="square" rtlCol="0">
            <a:spAutoFit/>
          </a:bodyPr>
          <a:lstStyle/>
          <a:p>
            <a:pPr algn="ctr"/>
            <a:br>
              <a:rPr lang="en-US" sz="2800" b="1" dirty="0">
                <a:solidFill>
                  <a:schemeClr val="tx2"/>
                </a:solidFill>
                <a:latin typeface="Calibri" panose="020F0502020204030204" pitchFamily="34" charset="0"/>
                <a:cs typeface="Calibri" panose="020F0502020204030204" pitchFamily="34" charset="0"/>
              </a:rPr>
            </a:br>
            <a:endParaRPr lang="en-US" sz="2800" b="1" dirty="0">
              <a:solidFill>
                <a:schemeClr val="tx2"/>
              </a:solidFill>
              <a:latin typeface="Calibri" panose="020F0502020204030204" pitchFamily="34" charset="0"/>
              <a:cs typeface="Calibri" panose="020F0502020204030204" pitchFamily="34" charset="0"/>
            </a:endParaRPr>
          </a:p>
          <a:p>
            <a:endParaRPr lang="en-US" b="1" dirty="0"/>
          </a:p>
        </p:txBody>
      </p:sp>
      <p:sp>
        <p:nvSpPr>
          <p:cNvPr id="18" name="TextBox 17">
            <a:extLst>
              <a:ext uri="{FF2B5EF4-FFF2-40B4-BE49-F238E27FC236}">
                <a16:creationId xmlns:a16="http://schemas.microsoft.com/office/drawing/2014/main" id="{855EAE71-2806-B24C-BB57-A65C67440A37}"/>
              </a:ext>
            </a:extLst>
          </p:cNvPr>
          <p:cNvSpPr txBox="1"/>
          <p:nvPr/>
        </p:nvSpPr>
        <p:spPr>
          <a:xfrm>
            <a:off x="6823362" y="4049906"/>
            <a:ext cx="3869829" cy="1015663"/>
          </a:xfrm>
          <a:prstGeom prst="rect">
            <a:avLst/>
          </a:prstGeom>
          <a:noFill/>
        </p:spPr>
        <p:txBody>
          <a:bodyPr wrap="square" rtlCol="0">
            <a:spAutoFit/>
          </a:bodyPr>
          <a:lstStyle/>
          <a:p>
            <a:pPr algn="ctr"/>
            <a:r>
              <a:rPr lang="en-US" sz="2000" u="sng" dirty="0">
                <a:solidFill>
                  <a:schemeClr val="tx2"/>
                </a:solidFill>
                <a:latin typeface="Calibri" panose="020F0502020204030204" pitchFamily="34" charset="0"/>
                <a:cs typeface="Calibri" panose="020F0502020204030204" pitchFamily="34" charset="0"/>
              </a:rPr>
              <a:t>No</a:t>
            </a:r>
            <a:r>
              <a:rPr lang="en-US" sz="2000" dirty="0">
                <a:solidFill>
                  <a:schemeClr val="tx2"/>
                </a:solidFill>
                <a:latin typeface="Calibri" panose="020F0502020204030204" pitchFamily="34" charset="0"/>
                <a:cs typeface="Calibri" panose="020F0502020204030204" pitchFamily="34" charset="0"/>
              </a:rPr>
              <a:t> exceptions based on age </a:t>
            </a:r>
            <a:br>
              <a:rPr lang="en-US" sz="2000" dirty="0">
                <a:solidFill>
                  <a:schemeClr val="tx2"/>
                </a:solidFill>
                <a:latin typeface="Calibri" panose="020F0502020204030204" pitchFamily="34" charset="0"/>
                <a:cs typeface="Calibri" panose="020F0502020204030204" pitchFamily="34" charset="0"/>
              </a:rPr>
            </a:br>
            <a:r>
              <a:rPr lang="en-US" sz="2000" dirty="0">
                <a:solidFill>
                  <a:schemeClr val="tx2"/>
                </a:solidFill>
                <a:latin typeface="Calibri" panose="020F0502020204030204" pitchFamily="34" charset="0"/>
                <a:cs typeface="Calibri" panose="020F0502020204030204" pitchFamily="34" charset="0"/>
              </a:rPr>
              <a:t>or length of practice</a:t>
            </a:r>
          </a:p>
          <a:p>
            <a:endParaRPr lang="en-US" sz="2000" dirty="0"/>
          </a:p>
        </p:txBody>
      </p:sp>
      <p:sp>
        <p:nvSpPr>
          <p:cNvPr id="3" name="TextBox 2">
            <a:extLst>
              <a:ext uri="{FF2B5EF4-FFF2-40B4-BE49-F238E27FC236}">
                <a16:creationId xmlns:a16="http://schemas.microsoft.com/office/drawing/2014/main" id="{7EC25B56-2917-50A4-8402-3C8746B95DED}"/>
              </a:ext>
            </a:extLst>
          </p:cNvPr>
          <p:cNvSpPr txBox="1"/>
          <p:nvPr/>
        </p:nvSpPr>
        <p:spPr>
          <a:xfrm>
            <a:off x="710992" y="6284227"/>
            <a:ext cx="7542992" cy="261610"/>
          </a:xfrm>
          <a:prstGeom prst="rect">
            <a:avLst/>
          </a:prstGeom>
          <a:noFill/>
        </p:spPr>
        <p:txBody>
          <a:bodyPr wrap="square" rtlCol="0">
            <a:spAutoFit/>
          </a:bodyPr>
          <a:lstStyle/>
          <a:p>
            <a:r>
              <a:rPr lang="en-US" sz="1100" dirty="0">
                <a:solidFill>
                  <a:schemeClr val="tx2"/>
                </a:solidFill>
              </a:rPr>
              <a:t>AAMC, </a:t>
            </a:r>
            <a:r>
              <a:rPr lang="en-US" sz="1100" i="1" dirty="0">
                <a:solidFill>
                  <a:schemeClr val="tx2"/>
                </a:solidFill>
              </a:rPr>
              <a:t>Diversity in the Physician Workforce</a:t>
            </a:r>
            <a:r>
              <a:rPr lang="en-US" sz="1100" dirty="0">
                <a:solidFill>
                  <a:schemeClr val="tx2"/>
                </a:solidFill>
              </a:rPr>
              <a:t>, 2010</a:t>
            </a:r>
          </a:p>
        </p:txBody>
      </p:sp>
    </p:spTree>
    <p:extLst>
      <p:ext uri="{BB962C8B-B14F-4D97-AF65-F5344CB8AC3E}">
        <p14:creationId xmlns:p14="http://schemas.microsoft.com/office/powerpoint/2010/main" val="29037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9F2159D4-4E24-D07B-25CA-510D2277341E}"/>
              </a:ext>
            </a:extLst>
          </p:cNvPr>
          <p:cNvSpPr/>
          <p:nvPr/>
        </p:nvSpPr>
        <p:spPr>
          <a:xfrm>
            <a:off x="0" y="45719"/>
            <a:ext cx="12192000" cy="1737362"/>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940680" y="645638"/>
            <a:ext cx="104742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44546A"/>
                </a:solidFill>
                <a:effectLst/>
                <a:uLnTx/>
                <a:uFillTx/>
                <a:latin typeface="Arial"/>
                <a:cs typeface="Arial"/>
                <a:sym typeface="Arial"/>
              </a:rPr>
              <a:t>What Does </a:t>
            </a:r>
            <a:r>
              <a:rPr lang="en-US" sz="3600" b="1" kern="0" dirty="0">
                <a:solidFill>
                  <a:srgbClr val="44546A"/>
                </a:solidFill>
                <a:latin typeface="Arial"/>
                <a:cs typeface="Arial"/>
                <a:sym typeface="Arial"/>
              </a:rPr>
              <a:t>D</a:t>
            </a:r>
            <a:r>
              <a:rPr kumimoji="0" lang="en-US" sz="3600" b="1" i="0" u="none" strike="noStrike" kern="0" cap="none" spc="0" normalizeH="0" baseline="0" noProof="0" dirty="0" err="1">
                <a:ln>
                  <a:noFill/>
                </a:ln>
                <a:solidFill>
                  <a:srgbClr val="44546A"/>
                </a:solidFill>
                <a:effectLst/>
                <a:uLnTx/>
                <a:uFillTx/>
                <a:latin typeface="Arial"/>
                <a:cs typeface="Arial"/>
                <a:sym typeface="Arial"/>
              </a:rPr>
              <a:t>ata</a:t>
            </a:r>
            <a:r>
              <a:rPr kumimoji="0" lang="en-US" sz="3600" b="1" i="0" u="none" strike="noStrike" kern="0" cap="none" spc="0" normalizeH="0" baseline="0" noProof="0" dirty="0">
                <a:ln>
                  <a:noFill/>
                </a:ln>
                <a:solidFill>
                  <a:srgbClr val="44546A"/>
                </a:solidFill>
                <a:effectLst/>
                <a:uLnTx/>
                <a:uFillTx/>
                <a:latin typeface="Arial"/>
                <a:cs typeface="Arial"/>
                <a:sym typeface="Arial"/>
              </a:rPr>
              <a:t> </a:t>
            </a:r>
            <a:r>
              <a:rPr lang="en-US" sz="3600" b="1" kern="0" dirty="0">
                <a:solidFill>
                  <a:srgbClr val="44546A"/>
                </a:solidFill>
                <a:latin typeface="Arial"/>
                <a:cs typeface="Arial"/>
                <a:sym typeface="Arial"/>
              </a:rPr>
              <a:t>S</a:t>
            </a:r>
            <a:r>
              <a:rPr kumimoji="0" lang="en-US" sz="3600" b="1" i="0" u="none" strike="noStrike" kern="0" cap="none" spc="0" normalizeH="0" baseline="0" noProof="0" dirty="0">
                <a:ln>
                  <a:noFill/>
                </a:ln>
                <a:solidFill>
                  <a:srgbClr val="44546A"/>
                </a:solidFill>
                <a:effectLst/>
                <a:uLnTx/>
                <a:uFillTx/>
                <a:latin typeface="Arial"/>
                <a:cs typeface="Arial"/>
                <a:sym typeface="Arial"/>
              </a:rPr>
              <a:t>ay </a:t>
            </a:r>
            <a:r>
              <a:rPr lang="en-US" sz="3600" b="1" kern="0" dirty="0">
                <a:solidFill>
                  <a:srgbClr val="44546A"/>
                </a:solidFill>
                <a:latin typeface="Arial"/>
                <a:cs typeface="Arial"/>
                <a:sym typeface="Arial"/>
              </a:rPr>
              <a:t>A</a:t>
            </a:r>
            <a:r>
              <a:rPr kumimoji="0" lang="en-US" sz="3600" b="1" i="0" u="none" strike="noStrike" kern="0" cap="none" spc="0" normalizeH="0" baseline="0" noProof="0" dirty="0">
                <a:ln>
                  <a:noFill/>
                </a:ln>
                <a:solidFill>
                  <a:srgbClr val="44546A"/>
                </a:solidFill>
                <a:effectLst/>
                <a:uLnTx/>
                <a:uFillTx/>
                <a:latin typeface="Arial"/>
                <a:cs typeface="Arial"/>
                <a:sym typeface="Arial"/>
              </a:rPr>
              <a:t>bout MOC?</a:t>
            </a:r>
          </a:p>
        </p:txBody>
      </p:sp>
      <p:sp>
        <p:nvSpPr>
          <p:cNvPr id="3" name="Title 1">
            <a:extLst>
              <a:ext uri="{FF2B5EF4-FFF2-40B4-BE49-F238E27FC236}">
                <a16:creationId xmlns:a16="http://schemas.microsoft.com/office/drawing/2014/main" id="{729288D3-711A-0B48-4836-BE0E23C63037}"/>
              </a:ext>
            </a:extLst>
          </p:cNvPr>
          <p:cNvSpPr txBox="1">
            <a:spLocks/>
          </p:cNvSpPr>
          <p:nvPr/>
        </p:nvSpPr>
        <p:spPr>
          <a:xfrm>
            <a:off x="632012" y="1995472"/>
            <a:ext cx="10927976"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2"/>
                </a:solidFill>
                <a:latin typeface="Arial" panose="020B0604020202020204" pitchFamily="34" charset="0"/>
                <a:cs typeface="Arial" panose="020B0604020202020204" pitchFamily="34" charset="0"/>
              </a:rPr>
              <a:t>PubMed Literature Review</a:t>
            </a:r>
          </a:p>
        </p:txBody>
      </p:sp>
      <p:sp>
        <p:nvSpPr>
          <p:cNvPr id="4" name="Content Placeholder 2">
            <a:extLst>
              <a:ext uri="{FF2B5EF4-FFF2-40B4-BE49-F238E27FC236}">
                <a16:creationId xmlns:a16="http://schemas.microsoft.com/office/drawing/2014/main" id="{1A78C23A-49E0-D5D4-08AA-9B319DA84D0D}"/>
              </a:ext>
            </a:extLst>
          </p:cNvPr>
          <p:cNvSpPr txBox="1">
            <a:spLocks/>
          </p:cNvSpPr>
          <p:nvPr/>
        </p:nvSpPr>
        <p:spPr>
          <a:xfrm>
            <a:off x="6428509" y="3114076"/>
            <a:ext cx="7369392" cy="368458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solidFill>
                <a:schemeClr val="tx2"/>
              </a:solidFill>
              <a:latin typeface="Arial" panose="020B0604020202020204" pitchFamily="34" charset="0"/>
              <a:cs typeface="Arial" panose="020B0604020202020204" pitchFamily="34" charset="0"/>
            </a:endParaRPr>
          </a:p>
          <a:p>
            <a:pPr lvl="1"/>
            <a:r>
              <a:rPr lang="en-US" sz="2000" dirty="0">
                <a:solidFill>
                  <a:schemeClr val="tx2"/>
                </a:solidFill>
                <a:latin typeface="Arial" panose="020B0604020202020204" pitchFamily="34" charset="0"/>
                <a:cs typeface="Arial" panose="020B0604020202020204" pitchFamily="34" charset="0"/>
              </a:rPr>
              <a:t>Reduction in complications</a:t>
            </a:r>
          </a:p>
          <a:p>
            <a:pPr lvl="1"/>
            <a:r>
              <a:rPr lang="en-US" sz="2000" dirty="0">
                <a:solidFill>
                  <a:schemeClr val="tx2"/>
                </a:solidFill>
                <a:latin typeface="Arial" panose="020B0604020202020204" pitchFamily="34" charset="0"/>
                <a:cs typeface="Arial" panose="020B0604020202020204" pitchFamily="34" charset="0"/>
              </a:rPr>
              <a:t>Reduction in medical errors</a:t>
            </a:r>
          </a:p>
          <a:p>
            <a:pPr lvl="1"/>
            <a:r>
              <a:rPr lang="en-US" sz="2000" dirty="0">
                <a:solidFill>
                  <a:schemeClr val="tx2"/>
                </a:solidFill>
                <a:latin typeface="Arial" panose="020B0604020202020204" pitchFamily="34" charset="0"/>
                <a:cs typeface="Arial" panose="020B0604020202020204" pitchFamily="34" charset="0"/>
              </a:rPr>
              <a:t>Improved patient safety</a:t>
            </a:r>
          </a:p>
          <a:p>
            <a:pPr lvl="1"/>
            <a:r>
              <a:rPr lang="en-US" sz="2000" dirty="0">
                <a:solidFill>
                  <a:schemeClr val="tx2"/>
                </a:solidFill>
                <a:latin typeface="Arial" panose="020B0604020202020204" pitchFamily="34" charset="0"/>
                <a:cs typeface="Arial" panose="020B0604020202020204" pitchFamily="34" charset="0"/>
              </a:rPr>
              <a:t>Improved quality of care</a:t>
            </a:r>
          </a:p>
          <a:p>
            <a:pPr lvl="1"/>
            <a:r>
              <a:rPr lang="en-US" sz="2000" dirty="0">
                <a:solidFill>
                  <a:schemeClr val="tx2"/>
                </a:solidFill>
                <a:latin typeface="Arial" panose="020B0604020202020204" pitchFamily="34" charset="0"/>
                <a:cs typeface="Arial" panose="020B0604020202020204" pitchFamily="34" charset="0"/>
              </a:rPr>
              <a:t>Improved patient outcomes</a:t>
            </a:r>
          </a:p>
        </p:txBody>
      </p:sp>
      <p:sp>
        <p:nvSpPr>
          <p:cNvPr id="5" name="TextBox 4">
            <a:extLst>
              <a:ext uri="{FF2B5EF4-FFF2-40B4-BE49-F238E27FC236}">
                <a16:creationId xmlns:a16="http://schemas.microsoft.com/office/drawing/2014/main" id="{8903178A-5D5D-25A7-6EAE-4A74A115E836}"/>
              </a:ext>
            </a:extLst>
          </p:cNvPr>
          <p:cNvSpPr txBox="1"/>
          <p:nvPr/>
        </p:nvSpPr>
        <p:spPr>
          <a:xfrm>
            <a:off x="2361392" y="2997474"/>
            <a:ext cx="2333988" cy="3385542"/>
          </a:xfrm>
          <a:prstGeom prst="rect">
            <a:avLst/>
          </a:prstGeom>
          <a:noFill/>
        </p:spPr>
        <p:txBody>
          <a:bodyPr wrap="square" rtlCol="0">
            <a:spAutoFit/>
          </a:bodyPr>
          <a:lstStyle/>
          <a:p>
            <a:pPr algn="ctr"/>
            <a:r>
              <a:rPr lang="en-US" sz="8000" b="1" dirty="0">
                <a:solidFill>
                  <a:schemeClr val="tx2"/>
                </a:solidFill>
                <a:latin typeface="Arial" panose="020B0604020202020204" pitchFamily="34" charset="0"/>
                <a:cs typeface="Arial" panose="020B0604020202020204" pitchFamily="34" charset="0"/>
              </a:rPr>
              <a:t>139 </a:t>
            </a:r>
          </a:p>
          <a:p>
            <a:pPr algn="ctr"/>
            <a:r>
              <a:rPr lang="en-US" sz="3600" b="1" dirty="0">
                <a:solidFill>
                  <a:schemeClr val="tx2"/>
                </a:solidFill>
                <a:latin typeface="Arial" panose="020B0604020202020204" pitchFamily="34" charset="0"/>
                <a:cs typeface="Arial" panose="020B0604020202020204" pitchFamily="34" charset="0"/>
              </a:rPr>
              <a:t>STUDIES</a:t>
            </a:r>
            <a:r>
              <a:rPr lang="en-US" sz="2800" b="1" dirty="0">
                <a:solidFill>
                  <a:schemeClr val="tx2"/>
                </a:solidFill>
                <a:latin typeface="Arial" panose="020B0604020202020204" pitchFamily="34" charset="0"/>
                <a:cs typeface="Arial" panose="020B0604020202020204" pitchFamily="34" charset="0"/>
              </a:rPr>
              <a:t> </a:t>
            </a:r>
          </a:p>
          <a:p>
            <a:pPr algn="ctr"/>
            <a:r>
              <a:rPr lang="en-US" sz="2000" dirty="0">
                <a:solidFill>
                  <a:schemeClr val="tx2"/>
                </a:solidFill>
                <a:latin typeface="Arial" panose="020B0604020202020204" pitchFamily="34" charset="0"/>
                <a:cs typeface="Arial" panose="020B0604020202020204" pitchFamily="34" charset="0"/>
              </a:rPr>
              <a:t>comparing time limited and </a:t>
            </a:r>
            <a:br>
              <a:rPr lang="en-US" sz="2000" dirty="0">
                <a:solidFill>
                  <a:schemeClr val="tx2"/>
                </a:solidFill>
                <a:latin typeface="Arial" panose="020B0604020202020204" pitchFamily="34" charset="0"/>
                <a:cs typeface="Arial" panose="020B0604020202020204" pitchFamily="34" charset="0"/>
              </a:rPr>
            </a:br>
            <a:r>
              <a:rPr lang="en-US" sz="2000" dirty="0">
                <a:solidFill>
                  <a:schemeClr val="tx2"/>
                </a:solidFill>
                <a:latin typeface="Arial" panose="020B0604020202020204" pitchFamily="34" charset="0"/>
                <a:cs typeface="Arial" panose="020B0604020202020204" pitchFamily="34" charset="0"/>
              </a:rPr>
              <a:t>time-unlimited board certification</a:t>
            </a:r>
          </a:p>
          <a:p>
            <a:pPr algn="ct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17AAB0-7DD4-8643-ACFD-68F6E3DC83AA}"/>
              </a:ext>
            </a:extLst>
          </p:cNvPr>
          <p:cNvSpPr txBox="1"/>
          <p:nvPr/>
        </p:nvSpPr>
        <p:spPr>
          <a:xfrm>
            <a:off x="7224556" y="2551837"/>
            <a:ext cx="2438400" cy="1754326"/>
          </a:xfrm>
          <a:prstGeom prst="rect">
            <a:avLst/>
          </a:prstGeom>
          <a:noFill/>
        </p:spPr>
        <p:txBody>
          <a:bodyPr wrap="square" rtlCol="0">
            <a:spAutoFit/>
          </a:bodyPr>
          <a:lstStyle/>
          <a:p>
            <a:pPr algn="ctr"/>
            <a:r>
              <a:rPr lang="en-US" sz="5400" dirty="0">
                <a:solidFill>
                  <a:schemeClr val="tx2"/>
                </a:solidFill>
                <a:latin typeface="Arial" panose="020B0604020202020204" pitchFamily="34" charset="0"/>
                <a:cs typeface="Arial" panose="020B0604020202020204" pitchFamily="34" charset="0"/>
              </a:rPr>
              <a:t>26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focused on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outcome metrics</a:t>
            </a:r>
          </a:p>
          <a:p>
            <a:pPr algn="ctr"/>
            <a:endParaRPr lang="en-US"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3C437EE5-FB59-11B4-043A-552E03FCBE91}"/>
              </a:ext>
            </a:extLst>
          </p:cNvPr>
          <p:cNvCxnSpPr>
            <a:cxnSpLocks/>
          </p:cNvCxnSpPr>
          <p:nvPr/>
        </p:nvCxnSpPr>
        <p:spPr>
          <a:xfrm>
            <a:off x="6092285" y="2997474"/>
            <a:ext cx="0" cy="298769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22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D1102-EAA1-C5F9-AF23-603D68524B70}"/>
              </a:ext>
            </a:extLst>
          </p:cNvPr>
          <p:cNvSpPr>
            <a:spLocks noGrp="1"/>
          </p:cNvSpPr>
          <p:nvPr>
            <p:ph idx="4294967295"/>
          </p:nvPr>
        </p:nvSpPr>
        <p:spPr>
          <a:xfrm>
            <a:off x="955485" y="3429000"/>
            <a:ext cx="10668479" cy="5546725"/>
          </a:xfrm>
        </p:spPr>
        <p:txBody>
          <a:bodyPr anchor="ctr">
            <a:normAutofit/>
          </a:bodyPr>
          <a:lstStyle/>
          <a:p>
            <a:pPr>
              <a:spcAft>
                <a:spcPts val="1200"/>
              </a:spcAft>
            </a:pPr>
            <a:r>
              <a:rPr lang="en-US" sz="2400" dirty="0">
                <a:solidFill>
                  <a:schemeClr val="tx2"/>
                </a:solidFill>
                <a:latin typeface="Arial" panose="020B0604020202020204" pitchFamily="34" charset="0"/>
                <a:cs typeface="Arial" panose="020B0604020202020204" pitchFamily="34" charset="0"/>
              </a:rPr>
              <a:t>Preventable hospitalizations through better quality and access to care</a:t>
            </a:r>
          </a:p>
          <a:p>
            <a:pPr>
              <a:spcAft>
                <a:spcPts val="1200"/>
              </a:spcAft>
            </a:pPr>
            <a:r>
              <a:rPr lang="en-US" sz="2400" dirty="0">
                <a:solidFill>
                  <a:schemeClr val="tx2"/>
                </a:solidFill>
                <a:latin typeface="Arial" panose="020B0604020202020204" pitchFamily="34" charset="0"/>
                <a:cs typeface="Arial" panose="020B0604020202020204" pitchFamily="34" charset="0"/>
              </a:rPr>
              <a:t>Significant impacts to hospital costs</a:t>
            </a:r>
          </a:p>
          <a:p>
            <a:pPr fontAlgn="base">
              <a:spcAft>
                <a:spcPts val="1200"/>
              </a:spcAft>
            </a:pPr>
            <a:r>
              <a:rPr lang="en-US" sz="2400" dirty="0">
                <a:solidFill>
                  <a:schemeClr val="tx2"/>
                </a:solidFill>
                <a:latin typeface="Arial" panose="020B0604020202020204" pitchFamily="34" charset="0"/>
                <a:cs typeface="Arial" panose="020B0604020202020204" pitchFamily="34" charset="0"/>
              </a:rPr>
              <a:t>Compared outcomes of 154,045 patients</a:t>
            </a:r>
          </a:p>
          <a:p>
            <a:pPr fontAlgn="base">
              <a:spcAft>
                <a:spcPts val="1200"/>
              </a:spcAft>
            </a:pPr>
            <a:r>
              <a:rPr lang="en-US" sz="2400" dirty="0">
                <a:solidFill>
                  <a:schemeClr val="tx2"/>
                </a:solidFill>
                <a:latin typeface="Arial" panose="020B0604020202020204" pitchFamily="34" charset="0"/>
                <a:cs typeface="Arial" panose="020B0604020202020204" pitchFamily="34" charset="0"/>
              </a:rPr>
              <a:t>No differences associated with participation in MOC </a:t>
            </a:r>
          </a:p>
          <a:p>
            <a:pPr fontAlgn="base">
              <a:spcAft>
                <a:spcPts val="1200"/>
              </a:spcAft>
            </a:pPr>
            <a:r>
              <a:rPr lang="en-US" sz="2400" dirty="0">
                <a:solidFill>
                  <a:schemeClr val="tx2"/>
                </a:solidFill>
                <a:latin typeface="Arial" panose="020B0604020202020204" pitchFamily="34" charset="0"/>
                <a:cs typeface="Arial" panose="020B0604020202020204" pitchFamily="34" charset="0"/>
              </a:rPr>
              <a:t>956 physicians time-limited (MOC required), 974 time-unlimited (MOC not required)</a:t>
            </a:r>
          </a:p>
          <a:p>
            <a:pPr fontAlgn="base">
              <a:spcAft>
                <a:spcPts val="1200"/>
              </a:spcAft>
            </a:pPr>
            <a:endParaRPr lang="en-US" sz="2400" dirty="0">
              <a:solidFill>
                <a:schemeClr val="tx2"/>
              </a:solidFill>
              <a:latin typeface="Arial" panose="020B0604020202020204" pitchFamily="34" charset="0"/>
              <a:cs typeface="Arial" panose="020B0604020202020204" pitchFamily="34" charset="0"/>
            </a:endParaRPr>
          </a:p>
          <a:p>
            <a:pPr fontAlgn="base">
              <a:spcAft>
                <a:spcPts val="1200"/>
              </a:spcAft>
            </a:pPr>
            <a:endParaRPr lang="en-US" sz="2400" dirty="0">
              <a:solidFill>
                <a:schemeClr val="tx2"/>
              </a:solidFill>
              <a:latin typeface="Arial" panose="020B0604020202020204" pitchFamily="34" charset="0"/>
              <a:cs typeface="Arial" panose="020B0604020202020204" pitchFamily="34" charset="0"/>
            </a:endParaRPr>
          </a:p>
          <a:p>
            <a:pPr fontAlgn="base">
              <a:spcAft>
                <a:spcPts val="1200"/>
              </a:spcAft>
            </a:pPr>
            <a:endParaRPr lang="en-US" sz="2400" dirty="0">
              <a:solidFill>
                <a:schemeClr val="tx2"/>
              </a:solidFill>
              <a:latin typeface="Arial" panose="020B0604020202020204" pitchFamily="34" charset="0"/>
              <a:cs typeface="Arial" panose="020B0604020202020204" pitchFamily="34" charset="0"/>
            </a:endParaRPr>
          </a:p>
          <a:p>
            <a:pPr>
              <a:spcAft>
                <a:spcPts val="1200"/>
              </a:spcAft>
            </a:pPr>
            <a:endParaRPr lang="en-US" sz="2400" dirty="0">
              <a:solidFill>
                <a:schemeClr val="tx2"/>
              </a:solidFill>
              <a:latin typeface="Arial" panose="020B0604020202020204" pitchFamily="34" charset="0"/>
              <a:cs typeface="Arial" panose="020B0604020202020204" pitchFamily="34" charset="0"/>
            </a:endParaRPr>
          </a:p>
          <a:p>
            <a:pPr>
              <a:spcAft>
                <a:spcPts val="1200"/>
              </a:spcAft>
            </a:pPr>
            <a:endParaRPr lang="en-US" sz="2400" dirty="0">
              <a:solidFill>
                <a:schemeClr val="tx2"/>
              </a:solidFill>
              <a:latin typeface="Arial" panose="020B0604020202020204" pitchFamily="34" charset="0"/>
              <a:cs typeface="Arial" panose="020B0604020202020204" pitchFamily="34" charset="0"/>
            </a:endParaRPr>
          </a:p>
        </p:txBody>
      </p:sp>
      <p:pic>
        <p:nvPicPr>
          <p:cNvPr id="11" name="Google Shape;187;p9">
            <a:extLst>
              <a:ext uri="{FF2B5EF4-FFF2-40B4-BE49-F238E27FC236}">
                <a16:creationId xmlns:a16="http://schemas.microsoft.com/office/drawing/2014/main" id="{57BB3DCA-51FD-C34C-B4ED-E1579D6345CC}"/>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12" name="Rectangle 11">
            <a:extLst>
              <a:ext uri="{FF2B5EF4-FFF2-40B4-BE49-F238E27FC236}">
                <a16:creationId xmlns:a16="http://schemas.microsoft.com/office/drawing/2014/main" id="{EF8F852B-C4FF-A649-A585-B980B3AD82CA}"/>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10B5FF-E137-D14A-B3A0-0AAFD6AFC90D}"/>
              </a:ext>
            </a:extLst>
          </p:cNvPr>
          <p:cNvSpPr/>
          <p:nvPr/>
        </p:nvSpPr>
        <p:spPr>
          <a:xfrm>
            <a:off x="568035" y="752301"/>
            <a:ext cx="11055929" cy="1871752"/>
          </a:xfrm>
          <a:prstGeom prst="rect">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9FF8F-F4F5-C744-521D-36D2488824F5}"/>
              </a:ext>
            </a:extLst>
          </p:cNvPr>
          <p:cNvSpPr>
            <a:spLocks noGrp="1"/>
          </p:cNvSpPr>
          <p:nvPr>
            <p:ph type="title" idx="4294967295"/>
          </p:nvPr>
        </p:nvSpPr>
        <p:spPr>
          <a:xfrm>
            <a:off x="942108" y="2179164"/>
            <a:ext cx="10307782" cy="1249836"/>
          </a:xfrm>
        </p:spPr>
        <p:txBody>
          <a:bodyPr anchor="b">
            <a:noAutofit/>
          </a:bodyPr>
          <a:lstStyle/>
          <a:p>
            <a:r>
              <a:rPr lang="en-US" sz="3200" dirty="0">
                <a:solidFill>
                  <a:schemeClr val="bg1"/>
                </a:solidFill>
                <a:latin typeface="Arial" panose="020B0604020202020204" pitchFamily="34" charset="0"/>
                <a:cs typeface="Arial" panose="020B0604020202020204" pitchFamily="34" charset="0"/>
              </a:rPr>
              <a:t>MOC requirement and ambulatory care-sensitive hospitalizations </a:t>
            </a:r>
            <a:br>
              <a:rPr lang="en-US" sz="2000" b="1" dirty="0">
                <a:solidFill>
                  <a:schemeClr val="bg1"/>
                </a:solidFill>
              </a:rPr>
            </a:br>
            <a:br>
              <a:rPr lang="en-US" sz="2000" b="1" dirty="0">
                <a:solidFill>
                  <a:schemeClr val="bg1"/>
                </a:solidFill>
              </a:rPr>
            </a:br>
            <a:r>
              <a:rPr lang="en-US" sz="2000" b="1" dirty="0">
                <a:solidFill>
                  <a:schemeClr val="bg1"/>
                </a:solidFill>
              </a:rPr>
              <a:t>(</a:t>
            </a:r>
            <a:r>
              <a:rPr lang="en-US" sz="2000" b="1" i="1" dirty="0">
                <a:solidFill>
                  <a:schemeClr val="bg1"/>
                </a:solidFill>
              </a:rPr>
              <a:t>JA</a:t>
            </a:r>
            <a:r>
              <a:rPr lang="en-US" sz="2000" i="1" dirty="0">
                <a:solidFill>
                  <a:schemeClr val="bg1"/>
                </a:solidFill>
              </a:rPr>
              <a:t>MA 2014 Dec 10;312(22):2348-57   Gray et al.)</a:t>
            </a:r>
            <a:br>
              <a:rPr lang="en-US" sz="3200" i="1" dirty="0">
                <a:solidFill>
                  <a:schemeClr val="bg1"/>
                </a:solidFill>
              </a:rPr>
            </a:br>
            <a:br>
              <a:rPr lang="en-US" sz="3200" i="1" dirty="0">
                <a:solidFill>
                  <a:schemeClr val="bg1"/>
                </a:solidFill>
              </a:rPr>
            </a:br>
            <a:br>
              <a:rPr lang="en-US" sz="2000" b="1" dirty="0">
                <a:solidFill>
                  <a:schemeClr val="bg1"/>
                </a:solidFill>
              </a:rPr>
            </a:br>
            <a:endParaRPr lang="en-US" sz="2000" dirty="0">
              <a:solidFill>
                <a:schemeClr val="bg1"/>
              </a:solidFill>
            </a:endParaRPr>
          </a:p>
        </p:txBody>
      </p:sp>
    </p:spTree>
    <p:extLst>
      <p:ext uri="{BB962C8B-B14F-4D97-AF65-F5344CB8AC3E}">
        <p14:creationId xmlns:p14="http://schemas.microsoft.com/office/powerpoint/2010/main" val="3973077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F30E7F-0019-9440-AFDF-3E85A9289BE7}"/>
              </a:ext>
            </a:extLst>
          </p:cNvPr>
          <p:cNvSpPr/>
          <p:nvPr/>
        </p:nvSpPr>
        <p:spPr>
          <a:xfrm>
            <a:off x="568035" y="752300"/>
            <a:ext cx="11055929" cy="2101445"/>
          </a:xfrm>
          <a:prstGeom prst="rect">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42FE77-DBB8-F2C0-D7B0-C0FBD51B0FB9}"/>
              </a:ext>
            </a:extLst>
          </p:cNvPr>
          <p:cNvSpPr>
            <a:spLocks noGrp="1"/>
          </p:cNvSpPr>
          <p:nvPr>
            <p:ph idx="4294967295"/>
          </p:nvPr>
        </p:nvSpPr>
        <p:spPr>
          <a:xfrm>
            <a:off x="679518" y="3108636"/>
            <a:ext cx="11055929" cy="3684588"/>
          </a:xfrm>
        </p:spPr>
        <p:txBody>
          <a:bodyPr anchor="ctr">
            <a:noAutofit/>
          </a:bodyPr>
          <a:lstStyle/>
          <a:p>
            <a:pPr fontAlgn="base">
              <a:spcBef>
                <a:spcPts val="1200"/>
              </a:spcBef>
            </a:pPr>
            <a:r>
              <a:rPr lang="en-US" sz="2400" dirty="0">
                <a:solidFill>
                  <a:schemeClr val="tx2"/>
                </a:solidFill>
                <a:latin typeface="Arial" panose="020B0604020202020204" pitchFamily="34" charset="0"/>
                <a:cs typeface="Arial" panose="020B0604020202020204" pitchFamily="34" charset="0"/>
              </a:rPr>
              <a:t>Four VA hospitals, </a:t>
            </a:r>
            <a:r>
              <a:rPr lang="en-US" sz="2400" b="1" dirty="0">
                <a:solidFill>
                  <a:schemeClr val="tx2"/>
                </a:solidFill>
                <a:latin typeface="Arial" panose="020B0604020202020204" pitchFamily="34" charset="0"/>
                <a:cs typeface="Arial" panose="020B0604020202020204" pitchFamily="34" charset="0"/>
              </a:rPr>
              <a:t>68,213 patients</a:t>
            </a:r>
          </a:p>
          <a:p>
            <a:pPr fontAlgn="base">
              <a:spcBef>
                <a:spcPts val="1200"/>
              </a:spcBef>
            </a:pPr>
            <a:r>
              <a:rPr lang="en-US" sz="2400" dirty="0">
                <a:solidFill>
                  <a:schemeClr val="tx2"/>
                </a:solidFill>
                <a:latin typeface="Arial" panose="020B0604020202020204" pitchFamily="34" charset="0"/>
                <a:cs typeface="Arial" panose="020B0604020202020204" pitchFamily="34" charset="0"/>
              </a:rPr>
              <a:t>Ten primary care performance measures </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colorectal screening rates</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diabetes with glycated hemoglobin (HbA1c level) less than 9.0%</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diabetes with blood pressure less than 140/90 mm Hg</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diabetes with LDL cholesterol level less than 100 mg/dL</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hypertension with blood pressure less than 140/90 mm Hg</a:t>
            </a:r>
          </a:p>
          <a:p>
            <a:pPr fontAlgn="base">
              <a:spcBef>
                <a:spcPts val="1200"/>
              </a:spcBef>
            </a:pPr>
            <a:r>
              <a:rPr lang="en-US" sz="2400" dirty="0">
                <a:solidFill>
                  <a:schemeClr val="tx2"/>
                </a:solidFill>
                <a:latin typeface="Arial" panose="020B0604020202020204" pitchFamily="34" charset="0"/>
                <a:cs typeface="Arial" panose="020B0604020202020204" pitchFamily="34" charset="0"/>
              </a:rPr>
              <a:t>No differences in outcomes for patients cared for by internists with time-limited (MOC) or time-unlimited (no MOC) certification for any performance measure</a:t>
            </a:r>
          </a:p>
          <a:p>
            <a:pPr>
              <a:spcBef>
                <a:spcPts val="1200"/>
              </a:spcBef>
            </a:pPr>
            <a:endParaRPr lang="en-US" sz="2000" dirty="0">
              <a:latin typeface="Arial" panose="020B0604020202020204" pitchFamily="34" charset="0"/>
              <a:cs typeface="Arial" panose="020B0604020202020204" pitchFamily="34" charset="0"/>
            </a:endParaRPr>
          </a:p>
        </p:txBody>
      </p:sp>
      <p:pic>
        <p:nvPicPr>
          <p:cNvPr id="9" name="Google Shape;187;p9">
            <a:extLst>
              <a:ext uri="{FF2B5EF4-FFF2-40B4-BE49-F238E27FC236}">
                <a16:creationId xmlns:a16="http://schemas.microsoft.com/office/drawing/2014/main" id="{A8C93AEE-A5BB-6446-B63D-3C15FE763A5E}"/>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10" name="Rectangle 9">
            <a:extLst>
              <a:ext uri="{FF2B5EF4-FFF2-40B4-BE49-F238E27FC236}">
                <a16:creationId xmlns:a16="http://schemas.microsoft.com/office/drawing/2014/main" id="{FC90714F-D115-4342-B4B0-E52982FC5F1E}"/>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96673F3-52D1-024E-8EA0-9EA807371134}"/>
              </a:ext>
            </a:extLst>
          </p:cNvPr>
          <p:cNvSpPr txBox="1">
            <a:spLocks/>
          </p:cNvSpPr>
          <p:nvPr/>
        </p:nvSpPr>
        <p:spPr>
          <a:xfrm>
            <a:off x="1108362" y="612349"/>
            <a:ext cx="9227128" cy="21014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Arial" panose="020B0604020202020204" pitchFamily="34" charset="0"/>
                <a:cs typeface="Arial" panose="020B0604020202020204" pitchFamily="34" charset="0"/>
              </a:rPr>
              <a:t>Association Between Physician Time-Unlimited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vs Time-Limited Internal Medicine Board Certification and Patient Care Quality </a:t>
            </a:r>
          </a:p>
          <a:p>
            <a:endParaRPr lang="en-US" sz="2200" b="1" dirty="0">
              <a:solidFill>
                <a:schemeClr val="bg1"/>
              </a:solidFill>
            </a:endParaRPr>
          </a:p>
          <a:p>
            <a:r>
              <a:rPr lang="en-US" sz="2000" b="1" dirty="0">
                <a:solidFill>
                  <a:schemeClr val="bg1"/>
                </a:solidFill>
              </a:rPr>
              <a:t>(</a:t>
            </a:r>
            <a:r>
              <a:rPr lang="en-US" sz="2000" i="1" dirty="0">
                <a:solidFill>
                  <a:schemeClr val="bg1"/>
                </a:solidFill>
              </a:rPr>
              <a:t>JAMA. 2014;312(22):2358-2363.  Hayes, et al)</a:t>
            </a:r>
            <a:endParaRPr lang="en-US" sz="1400" dirty="0">
              <a:solidFill>
                <a:schemeClr val="bg1"/>
              </a:solidFill>
            </a:endParaRPr>
          </a:p>
        </p:txBody>
      </p:sp>
      <p:sp>
        <p:nvSpPr>
          <p:cNvPr id="2" name="TextBox 1">
            <a:extLst>
              <a:ext uri="{FF2B5EF4-FFF2-40B4-BE49-F238E27FC236}">
                <a16:creationId xmlns:a16="http://schemas.microsoft.com/office/drawing/2014/main" id="{BBF9124F-C57F-174E-9B6E-209EA2C4F5D8}"/>
              </a:ext>
            </a:extLst>
          </p:cNvPr>
          <p:cNvSpPr txBox="1"/>
          <p:nvPr/>
        </p:nvSpPr>
        <p:spPr>
          <a:xfrm>
            <a:off x="5459337" y="4172743"/>
            <a:ext cx="6276110" cy="1600438"/>
          </a:xfrm>
          <a:prstGeom prst="rect">
            <a:avLst/>
          </a:prstGeom>
          <a:noFill/>
        </p:spPr>
        <p:txBody>
          <a:bodyPr wrap="square" rtlCol="0">
            <a:spAutoFit/>
          </a:bodyPr>
          <a:lstStyle/>
          <a:p>
            <a:pPr marL="628650" lvl="1" indent="-171450" fontAlgn="base">
              <a:spcBef>
                <a:spcPts val="600"/>
              </a:spcBef>
              <a:buFont typeface="Arial" panose="020B0604020202020204" pitchFamily="34" charset="0"/>
              <a:buChar char="•"/>
            </a:pPr>
            <a:r>
              <a:rPr lang="en-US" sz="1200" dirty="0">
                <a:solidFill>
                  <a:schemeClr val="tx2"/>
                </a:solidFill>
              </a:rPr>
              <a:t>thiazide diuretics used in multidrug hypertensive regimen</a:t>
            </a:r>
          </a:p>
          <a:p>
            <a:pPr marL="628650" lvl="1" indent="-171450" fontAlgn="base">
              <a:spcBef>
                <a:spcPts val="600"/>
              </a:spcBef>
              <a:buFont typeface="Arial" panose="020B0604020202020204" pitchFamily="34" charset="0"/>
              <a:buChar char="•"/>
            </a:pPr>
            <a:r>
              <a:rPr lang="en-US" sz="1200" dirty="0">
                <a:solidFill>
                  <a:schemeClr val="tx2"/>
                </a:solidFill>
              </a:rPr>
              <a:t>atherosclerotic coronary artery disease and LDL-C level less than 100 mg/dL</a:t>
            </a:r>
          </a:p>
          <a:p>
            <a:pPr marL="628650" lvl="1" indent="-171450" fontAlgn="base">
              <a:spcBef>
                <a:spcPts val="600"/>
              </a:spcBef>
              <a:buFont typeface="Arial" panose="020B0604020202020204" pitchFamily="34" charset="0"/>
              <a:buChar char="•"/>
            </a:pPr>
            <a:r>
              <a:rPr lang="en-US" sz="1200" dirty="0">
                <a:solidFill>
                  <a:schemeClr val="tx2"/>
                </a:solidFill>
              </a:rPr>
              <a:t>post-myocardial infarction use of aspirin</a:t>
            </a:r>
          </a:p>
          <a:p>
            <a:pPr marL="628650" lvl="1" indent="-171450" fontAlgn="base">
              <a:spcBef>
                <a:spcPts val="600"/>
              </a:spcBef>
              <a:buFont typeface="Arial" panose="020B0604020202020204" pitchFamily="34" charset="0"/>
              <a:buChar char="•"/>
            </a:pPr>
            <a:r>
              <a:rPr lang="en-US" sz="1200" dirty="0">
                <a:solidFill>
                  <a:schemeClr val="tx2"/>
                </a:solidFill>
              </a:rPr>
              <a:t>post-myocardial infarction use of </a:t>
            </a:r>
            <a:r>
              <a:rPr lang="el-GR" sz="1200" dirty="0">
                <a:solidFill>
                  <a:schemeClr val="tx2"/>
                </a:solidFill>
              </a:rPr>
              <a:t>β-</a:t>
            </a:r>
            <a:r>
              <a:rPr lang="en-US" sz="1200" dirty="0">
                <a:solidFill>
                  <a:schemeClr val="tx2"/>
                </a:solidFill>
              </a:rPr>
              <a:t>blockers</a:t>
            </a:r>
          </a:p>
          <a:p>
            <a:pPr marL="628650" lvl="1" indent="-171450" fontAlgn="base">
              <a:spcBef>
                <a:spcPts val="600"/>
              </a:spcBef>
              <a:buFont typeface="Arial" panose="020B0604020202020204" pitchFamily="34" charset="0"/>
              <a:buChar char="•"/>
            </a:pPr>
            <a:r>
              <a:rPr lang="en-US" sz="1200" dirty="0">
                <a:solidFill>
                  <a:schemeClr val="tx2"/>
                </a:solidFill>
              </a:rPr>
              <a:t>congestive heart failure (CHF) with use of angiotensin-converting enzyme (ACE) inhibitor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590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7979DF-380C-D444-B8F7-6D1755EA9B89}"/>
              </a:ext>
            </a:extLst>
          </p:cNvPr>
          <p:cNvSpPr/>
          <p:nvPr/>
        </p:nvSpPr>
        <p:spPr>
          <a:xfrm>
            <a:off x="568035" y="752301"/>
            <a:ext cx="11055929" cy="1871752"/>
          </a:xfrm>
          <a:prstGeom prst="rect">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26D8E2E-6814-B7FB-6F83-00A7DCE11A2D}"/>
              </a:ext>
            </a:extLst>
          </p:cNvPr>
          <p:cNvGraphicFramePr>
            <a:graphicFrameLocks noGrp="1"/>
          </p:cNvGraphicFramePr>
          <p:nvPr>
            <p:ph idx="4294967295"/>
            <p:extLst>
              <p:ext uri="{D42A27DB-BD31-4B8C-83A1-F6EECF244321}">
                <p14:modId xmlns:p14="http://schemas.microsoft.com/office/powerpoint/2010/main" val="3912327290"/>
              </p:ext>
            </p:extLst>
          </p:nvPr>
        </p:nvGraphicFramePr>
        <p:xfrm>
          <a:off x="824347" y="2908703"/>
          <a:ext cx="10764981" cy="3695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oogle Shape;187;p9">
            <a:extLst>
              <a:ext uri="{FF2B5EF4-FFF2-40B4-BE49-F238E27FC236}">
                <a16:creationId xmlns:a16="http://schemas.microsoft.com/office/drawing/2014/main" id="{39122F5C-8BD6-BA41-9D5B-5977972D4AF3}"/>
              </a:ext>
            </a:extLst>
          </p:cNvPr>
          <p:cNvPicPr preferRelativeResize="0"/>
          <p:nvPr/>
        </p:nvPicPr>
        <p:blipFill rotWithShape="1">
          <a:blip r:embed="rId8">
            <a:alphaModFix/>
          </a:blip>
          <a:srcRect/>
          <a:stretch/>
        </p:blipFill>
        <p:spPr>
          <a:xfrm>
            <a:off x="11414881" y="146710"/>
            <a:ext cx="641132" cy="350699"/>
          </a:xfrm>
          <a:prstGeom prst="rect">
            <a:avLst/>
          </a:prstGeom>
          <a:noFill/>
          <a:ln>
            <a:noFill/>
          </a:ln>
        </p:spPr>
      </p:pic>
      <p:sp>
        <p:nvSpPr>
          <p:cNvPr id="11" name="Rectangle 10">
            <a:extLst>
              <a:ext uri="{FF2B5EF4-FFF2-40B4-BE49-F238E27FC236}">
                <a16:creationId xmlns:a16="http://schemas.microsoft.com/office/drawing/2014/main" id="{3A64E3D7-A2B3-5F42-8F2B-4C829C310C1A}"/>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45112E-5033-3C4B-B692-F257CBACDF31}"/>
              </a:ext>
            </a:extLst>
          </p:cNvPr>
          <p:cNvSpPr txBox="1">
            <a:spLocks/>
          </p:cNvSpPr>
          <p:nvPr/>
        </p:nvSpPr>
        <p:spPr>
          <a:xfrm>
            <a:off x="969821" y="961127"/>
            <a:ext cx="10846845" cy="1454099"/>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4500" dirty="0">
                <a:solidFill>
                  <a:srgbClr val="FFFFFF"/>
                </a:solidFill>
                <a:latin typeface="Arial" panose="020B0604020202020204" pitchFamily="34" charset="0"/>
                <a:cs typeface="Arial" panose="020B0604020202020204" pitchFamily="34" charset="0"/>
              </a:rPr>
              <a:t>Association Between Board Certification, Maintenance </a:t>
            </a:r>
            <a:br>
              <a:rPr lang="en-US" sz="4500" dirty="0">
                <a:solidFill>
                  <a:srgbClr val="FFFFFF"/>
                </a:solidFill>
                <a:latin typeface="Arial" panose="020B0604020202020204" pitchFamily="34" charset="0"/>
                <a:cs typeface="Arial" panose="020B0604020202020204" pitchFamily="34" charset="0"/>
              </a:rPr>
            </a:br>
            <a:r>
              <a:rPr lang="en-US" sz="4500" dirty="0">
                <a:solidFill>
                  <a:srgbClr val="FFFFFF"/>
                </a:solidFill>
                <a:latin typeface="Arial" panose="020B0604020202020204" pitchFamily="34" charset="0"/>
                <a:cs typeface="Arial" panose="020B0604020202020204" pitchFamily="34" charset="0"/>
              </a:rPr>
              <a:t>of Certification, and Surgical Complications in the United States </a:t>
            </a:r>
            <a:br>
              <a:rPr lang="en-US" sz="2400" dirty="0">
                <a:solidFill>
                  <a:srgbClr val="FFFFFF"/>
                </a:solidFill>
                <a:latin typeface="Arial" panose="020B0604020202020204" pitchFamily="34" charset="0"/>
                <a:cs typeface="Arial" panose="020B0604020202020204" pitchFamily="34" charset="0"/>
              </a:rPr>
            </a:br>
            <a:br>
              <a:rPr lang="en-US" sz="2400" dirty="0">
                <a:solidFill>
                  <a:srgbClr val="FFFFFF"/>
                </a:solidFill>
                <a:latin typeface="Arial" panose="020B0604020202020204" pitchFamily="34" charset="0"/>
                <a:cs typeface="Arial" panose="020B0604020202020204" pitchFamily="34" charset="0"/>
              </a:rPr>
            </a:br>
            <a:r>
              <a:rPr lang="en-US" sz="1900" dirty="0">
                <a:solidFill>
                  <a:srgbClr val="FFFFFF"/>
                </a:solidFill>
                <a:latin typeface="Arial" panose="020B0604020202020204" pitchFamily="34" charset="0"/>
                <a:cs typeface="Arial" panose="020B0604020202020204" pitchFamily="34" charset="0"/>
              </a:rPr>
              <a:t>(</a:t>
            </a:r>
            <a:r>
              <a:rPr lang="en-US" sz="2600" i="1" dirty="0">
                <a:solidFill>
                  <a:srgbClr val="FFFFFF"/>
                </a:solidFill>
                <a:latin typeface="Arial" panose="020B0604020202020204" pitchFamily="34" charset="0"/>
                <a:cs typeface="Arial" panose="020B0604020202020204" pitchFamily="34" charset="0"/>
              </a:rPr>
              <a:t>Am Journal Med Quality Nov/Dec 2019; 34 (6): 545-552)</a:t>
            </a:r>
            <a:endParaRPr lang="en-US" sz="19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65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54D63-7052-6E4F-85AE-6E810516DBAB}"/>
              </a:ext>
            </a:extLst>
          </p:cNvPr>
          <p:cNvSpPr>
            <a:spLocks noGrp="1"/>
          </p:cNvSpPr>
          <p:nvPr>
            <p:ph type="title"/>
          </p:nvPr>
        </p:nvSpPr>
        <p:spPr>
          <a:xfrm>
            <a:off x="381000" y="497409"/>
            <a:ext cx="10515600" cy="1325563"/>
          </a:xfrm>
        </p:spPr>
        <p:txBody>
          <a:bodyPr>
            <a:normAutofit/>
          </a:bodyPr>
          <a:lstStyle/>
          <a:p>
            <a:r>
              <a:rPr lang="en-US" sz="3600" b="1" dirty="0">
                <a:solidFill>
                  <a:schemeClr val="tx2"/>
                </a:solidFill>
                <a:latin typeface="Arial" panose="020B0604020202020204" pitchFamily="34" charset="0"/>
                <a:cs typeface="Arial" panose="020B0604020202020204" pitchFamily="34" charset="0"/>
              </a:rPr>
              <a:t>U.S. Department of Justice weighs in (2018)</a:t>
            </a:r>
          </a:p>
        </p:txBody>
      </p:sp>
      <p:sp>
        <p:nvSpPr>
          <p:cNvPr id="3" name="Content Placeholder 2">
            <a:extLst>
              <a:ext uri="{FF2B5EF4-FFF2-40B4-BE49-F238E27FC236}">
                <a16:creationId xmlns:a16="http://schemas.microsoft.com/office/drawing/2014/main" id="{276DED43-4235-DA43-BD9C-2D4895821AA0}"/>
              </a:ext>
            </a:extLst>
          </p:cNvPr>
          <p:cNvSpPr>
            <a:spLocks noGrp="1"/>
          </p:cNvSpPr>
          <p:nvPr>
            <p:ph idx="1"/>
          </p:nvPr>
        </p:nvSpPr>
        <p:spPr>
          <a:xfrm>
            <a:off x="7217229" y="2506662"/>
            <a:ext cx="10515600" cy="4351338"/>
          </a:xfrm>
        </p:spPr>
        <p:txBody>
          <a:bodyPr/>
          <a:lstStyle/>
          <a:p>
            <a:pPr marL="0" indent="0">
              <a:buNone/>
            </a:pPr>
            <a:br>
              <a:rPr lang="en-US" dirty="0">
                <a:solidFill>
                  <a:schemeClr val="tx2"/>
                </a:solidFill>
              </a:rPr>
            </a:br>
            <a:endParaRPr lang="en-US" dirty="0">
              <a:solidFill>
                <a:schemeClr val="tx2"/>
              </a:solidFill>
            </a:endParaRPr>
          </a:p>
        </p:txBody>
      </p:sp>
      <p:pic>
        <p:nvPicPr>
          <p:cNvPr id="5" name="Google Shape;187;p9">
            <a:extLst>
              <a:ext uri="{FF2B5EF4-FFF2-40B4-BE49-F238E27FC236}">
                <a16:creationId xmlns:a16="http://schemas.microsoft.com/office/drawing/2014/main" id="{AA40AFC2-714F-1364-4AF5-8962C959C32F}"/>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4" name="Rectangle 3">
            <a:extLst>
              <a:ext uri="{FF2B5EF4-FFF2-40B4-BE49-F238E27FC236}">
                <a16:creationId xmlns:a16="http://schemas.microsoft.com/office/drawing/2014/main" id="{B69F0747-56BC-BA30-0104-C60F2D007CB0}"/>
              </a:ext>
            </a:extLst>
          </p:cNvPr>
          <p:cNvSpPr/>
          <p:nvPr/>
        </p:nvSpPr>
        <p:spPr>
          <a:xfrm>
            <a:off x="381000" y="1822972"/>
            <a:ext cx="5516941" cy="45376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Arial" panose="020B0604020202020204" pitchFamily="34" charset="0"/>
                <a:cs typeface="Arial" panose="020B0604020202020204" pitchFamily="34" charset="0"/>
              </a:rPr>
              <a:t>"More competition by bona fide certifying bodies may offer important benefits — including </a:t>
            </a:r>
            <a:r>
              <a:rPr lang="en-US" sz="2400" u="sng" dirty="0">
                <a:solidFill>
                  <a:schemeClr val="tx2"/>
                </a:solidFill>
                <a:latin typeface="Arial" panose="020B0604020202020204" pitchFamily="34" charset="0"/>
                <a:cs typeface="Arial" panose="020B0604020202020204" pitchFamily="34" charset="0"/>
              </a:rPr>
              <a:t>lowering the costs for physicians to be certified or improving the quality of certification services — for healthcare providers, consumers, and payers</a:t>
            </a:r>
            <a:r>
              <a:rPr lang="en-US" sz="2400" dirty="0">
                <a:solidFill>
                  <a:schemeClr val="tx2"/>
                </a:solidFill>
                <a:latin typeface="Arial" panose="020B0604020202020204" pitchFamily="34" charset="0"/>
                <a:cs typeface="Arial" panose="020B0604020202020204" pitchFamily="34" charset="0"/>
              </a:rPr>
              <a:t>," </a:t>
            </a:r>
          </a:p>
          <a:p>
            <a:pPr algn="ctr"/>
            <a:endParaRPr lang="en-US" sz="2400" dirty="0">
              <a:solidFill>
                <a:schemeClr val="tx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9061461-2FD0-02A6-EA0C-D4B10C5CB668}"/>
              </a:ext>
            </a:extLst>
          </p:cNvPr>
          <p:cNvSpPr/>
          <p:nvPr/>
        </p:nvSpPr>
        <p:spPr>
          <a:xfrm>
            <a:off x="6128657" y="1822972"/>
            <a:ext cx="5516941" cy="45376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Arial" panose="020B0604020202020204" pitchFamily="34" charset="0"/>
                <a:cs typeface="Arial" panose="020B0604020202020204" pitchFamily="34" charset="0"/>
              </a:rPr>
              <a:t>Physicians should have "flexibility to present themselves as board certified." They are urged to "redefine board certification" so that "physicians still qualify as board certified if they lose certification only because they did not participate in MOCs."</a:t>
            </a:r>
          </a:p>
          <a:p>
            <a:pPr algn="ctr"/>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98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33D3F-FA00-BB49-A1FC-52E23B1F8B58}"/>
              </a:ext>
            </a:extLst>
          </p:cNvPr>
          <p:cNvSpPr/>
          <p:nvPr/>
        </p:nvSpPr>
        <p:spPr>
          <a:xfrm>
            <a:off x="710992" y="1413164"/>
            <a:ext cx="5204899" cy="2015836"/>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Burnout/physician shortage</a:t>
            </a:r>
          </a:p>
          <a:p>
            <a:pPr algn="ctr"/>
            <a:r>
              <a:rPr lang="en-US"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serious and growing, </a:t>
            </a:r>
            <a:r>
              <a:rPr lang="en-US" dirty="0">
                <a:solidFill>
                  <a:schemeClr val="tx2"/>
                </a:solidFill>
                <a:latin typeface="Arial" panose="020B0604020202020204" pitchFamily="34" charset="0"/>
                <a:cs typeface="Arial" panose="020B0604020202020204" pitchFamily="34" charset="0"/>
              </a:rPr>
              <a:t>up to </a:t>
            </a:r>
            <a:br>
              <a:rPr lang="en-US" dirty="0">
                <a:solidFill>
                  <a:schemeClr val="tx2"/>
                </a:solidFill>
                <a:latin typeface="Arial" panose="020B0604020202020204" pitchFamily="34" charset="0"/>
                <a:cs typeface="Arial" panose="020B0604020202020204" pitchFamily="34" charset="0"/>
              </a:rPr>
            </a:br>
            <a:r>
              <a:rPr lang="en-US" sz="3200" dirty="0">
                <a:solidFill>
                  <a:schemeClr val="tx2"/>
                </a:solidFill>
                <a:latin typeface="Arial" panose="020B0604020202020204" pitchFamily="34" charset="0"/>
                <a:cs typeface="Arial" panose="020B0604020202020204" pitchFamily="34" charset="0"/>
              </a:rPr>
              <a:t>25% Leaving Practice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within 5 years, nationwide </a:t>
            </a:r>
            <a:br>
              <a:rPr lang="en-US" dirty="0">
                <a:solidFill>
                  <a:schemeClr val="tx2"/>
                </a:solidFill>
                <a:latin typeface="Arial" panose="020B0604020202020204" pitchFamily="34" charset="0"/>
                <a:cs typeface="Arial" panose="020B0604020202020204" pitchFamily="34" charset="0"/>
              </a:rPr>
            </a:br>
            <a:endParaRPr lang="en-US" dirty="0">
              <a:solidFill>
                <a:schemeClr val="tx2"/>
              </a:solidFill>
              <a:latin typeface="Arial" panose="020B0604020202020204" pitchFamily="34" charset="0"/>
              <a:cs typeface="Arial" panose="020B0604020202020204" pitchFamily="34" charset="0"/>
            </a:endParaRPr>
          </a:p>
          <a:p>
            <a:pPr algn="ctr"/>
            <a:r>
              <a:rPr lang="en-US" sz="1400" dirty="0">
                <a:solidFill>
                  <a:schemeClr val="tx2"/>
                </a:solidFill>
                <a:latin typeface="Arial" panose="020B0604020202020204" pitchFamily="34" charset="0"/>
                <a:cs typeface="Arial" panose="020B0604020202020204" pitchFamily="34" charset="0"/>
              </a:rPr>
              <a:t>(Missouri Medicine, 2018)</a:t>
            </a:r>
          </a:p>
        </p:txBody>
      </p:sp>
      <p:sp>
        <p:nvSpPr>
          <p:cNvPr id="10" name="Rectangle 9">
            <a:extLst>
              <a:ext uri="{FF2B5EF4-FFF2-40B4-BE49-F238E27FC236}">
                <a16:creationId xmlns:a16="http://schemas.microsoft.com/office/drawing/2014/main" id="{05D33186-8DC2-AB49-9234-050E0485BFF3}"/>
              </a:ext>
            </a:extLst>
          </p:cNvPr>
          <p:cNvSpPr/>
          <p:nvPr/>
        </p:nvSpPr>
        <p:spPr>
          <a:xfrm>
            <a:off x="6128120" y="1413164"/>
            <a:ext cx="5204899" cy="2015836"/>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“Physician Side Gigs,” Facebook group of </a:t>
            </a:r>
            <a:br>
              <a:rPr lang="en-US" dirty="0">
                <a:solidFill>
                  <a:schemeClr val="tx2"/>
                </a:solidFill>
                <a:latin typeface="Arial" panose="020B0604020202020204" pitchFamily="34" charset="0"/>
                <a:cs typeface="Arial" panose="020B0604020202020204" pitchFamily="34" charset="0"/>
              </a:rPr>
            </a:br>
            <a:r>
              <a:rPr lang="en-US" sz="3600" dirty="0">
                <a:solidFill>
                  <a:schemeClr val="tx2"/>
                </a:solidFill>
                <a:latin typeface="Arial" panose="020B0604020202020204" pitchFamily="34" charset="0"/>
                <a:cs typeface="Arial" panose="020B0604020202020204" pitchFamily="34" charset="0"/>
              </a:rPr>
              <a:t>155,000+</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looking to build a career </a:t>
            </a:r>
            <a:br>
              <a:rPr lang="en-US" dirty="0">
                <a:solidFill>
                  <a:schemeClr val="tx2"/>
                </a:solidFill>
                <a:latin typeface="Arial" panose="020B0604020202020204" pitchFamily="34" charset="0"/>
                <a:cs typeface="Arial" panose="020B0604020202020204" pitchFamily="34" charset="0"/>
              </a:rPr>
            </a:br>
            <a:r>
              <a:rPr lang="en-US" b="1" dirty="0">
                <a:solidFill>
                  <a:schemeClr val="tx2"/>
                </a:solidFill>
                <a:latin typeface="Arial" panose="020B0604020202020204" pitchFamily="34" charset="0"/>
                <a:cs typeface="Arial" panose="020B0604020202020204" pitchFamily="34" charset="0"/>
              </a:rPr>
              <a:t>outside of medicine</a:t>
            </a:r>
          </a:p>
        </p:txBody>
      </p:sp>
      <p:sp>
        <p:nvSpPr>
          <p:cNvPr id="11" name="Rectangle 10">
            <a:extLst>
              <a:ext uri="{FF2B5EF4-FFF2-40B4-BE49-F238E27FC236}">
                <a16:creationId xmlns:a16="http://schemas.microsoft.com/office/drawing/2014/main" id="{2F15DB32-9B6E-994C-933A-6356897BE78F}"/>
              </a:ext>
            </a:extLst>
          </p:cNvPr>
          <p:cNvSpPr/>
          <p:nvPr/>
        </p:nvSpPr>
        <p:spPr>
          <a:xfrm>
            <a:off x="3313441" y="3788527"/>
            <a:ext cx="5204899" cy="2015836"/>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Physician shortage growing to </a:t>
            </a:r>
            <a:br>
              <a:rPr lang="en-US" dirty="0">
                <a:solidFill>
                  <a:schemeClr val="tx2"/>
                </a:solidFill>
                <a:latin typeface="Arial" panose="020B0604020202020204" pitchFamily="34" charset="0"/>
                <a:cs typeface="Arial" panose="020B0604020202020204" pitchFamily="34" charset="0"/>
              </a:rPr>
            </a:br>
            <a:r>
              <a:rPr lang="en-US" sz="4000" dirty="0">
                <a:solidFill>
                  <a:schemeClr val="tx2"/>
                </a:solidFill>
                <a:latin typeface="Arial" panose="020B0604020202020204" pitchFamily="34" charset="0"/>
                <a:cs typeface="Arial" panose="020B0604020202020204" pitchFamily="34" charset="0"/>
              </a:rPr>
              <a:t>124,000+ by 2034 </a:t>
            </a:r>
            <a:br>
              <a:rPr lang="en-US" dirty="0">
                <a:solidFill>
                  <a:schemeClr val="tx2"/>
                </a:solidFill>
                <a:latin typeface="Arial" panose="020B0604020202020204" pitchFamily="34" charset="0"/>
                <a:cs typeface="Arial" panose="020B0604020202020204" pitchFamily="34" charset="0"/>
              </a:rPr>
            </a:br>
            <a:endParaRPr lang="en-US" dirty="0">
              <a:solidFill>
                <a:schemeClr val="tx2"/>
              </a:solidFill>
              <a:latin typeface="Arial" panose="020B0604020202020204" pitchFamily="34" charset="0"/>
              <a:cs typeface="Arial" panose="020B0604020202020204" pitchFamily="34" charset="0"/>
            </a:endParaRPr>
          </a:p>
          <a:p>
            <a:pPr algn="ctr"/>
            <a:r>
              <a:rPr lang="en-US" sz="1400" dirty="0">
                <a:solidFill>
                  <a:schemeClr val="tx2"/>
                </a:solidFill>
                <a:latin typeface="Arial" panose="020B0604020202020204" pitchFamily="34" charset="0"/>
                <a:cs typeface="Arial" panose="020B0604020202020204" pitchFamily="34" charset="0"/>
              </a:rPr>
              <a:t>(AAMC, June 2021)</a:t>
            </a:r>
          </a:p>
        </p:txBody>
      </p:sp>
      <p:pic>
        <p:nvPicPr>
          <p:cNvPr id="4" name="Google Shape;187;p9">
            <a:extLst>
              <a:ext uri="{FF2B5EF4-FFF2-40B4-BE49-F238E27FC236}">
                <a16:creationId xmlns:a16="http://schemas.microsoft.com/office/drawing/2014/main" id="{3DA8D901-09D0-6845-8FEC-57C4184BA2DA}"/>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5" name="Rectangle 4">
            <a:extLst>
              <a:ext uri="{FF2B5EF4-FFF2-40B4-BE49-F238E27FC236}">
                <a16:creationId xmlns:a16="http://schemas.microsoft.com/office/drawing/2014/main" id="{9F3B9B06-7E16-B14A-9761-2CC1CA96810E}"/>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CB50735-3349-F941-AFA5-ABF6F3138664}"/>
              </a:ext>
            </a:extLst>
          </p:cNvPr>
          <p:cNvSpPr txBox="1">
            <a:spLocks/>
          </p:cNvSpPr>
          <p:nvPr/>
        </p:nvSpPr>
        <p:spPr>
          <a:xfrm>
            <a:off x="710992" y="3386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2"/>
                </a:solidFill>
                <a:latin typeface="Arial" panose="020B0604020202020204" pitchFamily="34" charset="0"/>
                <a:cs typeface="Arial" panose="020B0604020202020204" pitchFamily="34" charset="0"/>
              </a:rPr>
              <a:t>What Makes NBPAS Especially Important? State of Medicine:</a:t>
            </a:r>
          </a:p>
        </p:txBody>
      </p:sp>
    </p:spTree>
    <p:extLst>
      <p:ext uri="{BB962C8B-B14F-4D97-AF65-F5344CB8AC3E}">
        <p14:creationId xmlns:p14="http://schemas.microsoft.com/office/powerpoint/2010/main" val="10116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D13653-2E62-364B-996D-B118CCC9D27F}"/>
              </a:ext>
            </a:extLst>
          </p:cNvPr>
          <p:cNvSpPr txBox="1"/>
          <p:nvPr/>
        </p:nvSpPr>
        <p:spPr>
          <a:xfrm>
            <a:off x="439605" y="450899"/>
            <a:ext cx="73176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4546A"/>
                </a:solidFill>
                <a:effectLst/>
                <a:uLnTx/>
                <a:uFillTx/>
                <a:latin typeface="Arial"/>
                <a:ea typeface="+mn-ea"/>
                <a:cs typeface="Arial"/>
                <a:sym typeface="Arial"/>
              </a:rPr>
              <a:t>NBPAS benefits physicians</a:t>
            </a:r>
          </a:p>
        </p:txBody>
      </p:sp>
      <p:sp>
        <p:nvSpPr>
          <p:cNvPr id="3" name="Content Placeholder 2">
            <a:extLst>
              <a:ext uri="{FF2B5EF4-FFF2-40B4-BE49-F238E27FC236}">
                <a16:creationId xmlns:a16="http://schemas.microsoft.com/office/drawing/2014/main" id="{301E91D2-2A49-1B4B-84D7-CCC65D2B4FB0}"/>
              </a:ext>
            </a:extLst>
          </p:cNvPr>
          <p:cNvSpPr>
            <a:spLocks noGrp="1"/>
          </p:cNvSpPr>
          <p:nvPr>
            <p:ph idx="1"/>
          </p:nvPr>
        </p:nvSpPr>
        <p:spPr>
          <a:xfrm>
            <a:off x="531542" y="1253331"/>
            <a:ext cx="5348915" cy="5308834"/>
          </a:xfrm>
        </p:spPr>
        <p:txBody>
          <a:bodyPr>
            <a:normAutofit fontScale="85000" lnSpcReduction="20000"/>
          </a:bodyPr>
          <a:lstStyle/>
          <a:p>
            <a:pPr>
              <a:lnSpc>
                <a:spcPct val="120000"/>
              </a:lnSpc>
              <a:spcAft>
                <a:spcPts val="1200"/>
              </a:spcAft>
            </a:pPr>
            <a:r>
              <a:rPr lang="en-US" dirty="0">
                <a:solidFill>
                  <a:schemeClr val="tx2"/>
                </a:solidFill>
                <a:latin typeface="Arial" panose="020B0604020202020204" pitchFamily="34" charset="0"/>
                <a:cs typeface="Arial" panose="020B0604020202020204" pitchFamily="34" charset="0"/>
              </a:rPr>
              <a:t>Provides rigorous, specialty-specific lifelong learning</a:t>
            </a:r>
          </a:p>
          <a:p>
            <a:pPr>
              <a:lnSpc>
                <a:spcPct val="120000"/>
              </a:lnSpc>
              <a:spcAft>
                <a:spcPts val="1200"/>
              </a:spcAft>
            </a:pPr>
            <a:r>
              <a:rPr lang="en-US" dirty="0">
                <a:solidFill>
                  <a:schemeClr val="tx2"/>
                </a:solidFill>
                <a:latin typeface="Arial" panose="020B0604020202020204" pitchFamily="34" charset="0"/>
                <a:cs typeface="Arial" panose="020B0604020202020204" pitchFamily="34" charset="0"/>
              </a:rPr>
              <a:t>Streamlined criteria and process to reduce burnout and administrative burden</a:t>
            </a:r>
          </a:p>
          <a:p>
            <a:pPr>
              <a:lnSpc>
                <a:spcPct val="120000"/>
              </a:lnSpc>
              <a:spcAft>
                <a:spcPts val="1200"/>
              </a:spcAft>
            </a:pPr>
            <a:r>
              <a:rPr lang="en-US" dirty="0">
                <a:solidFill>
                  <a:schemeClr val="tx2"/>
                </a:solidFill>
                <a:latin typeface="Arial" panose="020B0604020202020204" pitchFamily="34" charset="0"/>
                <a:cs typeface="Arial" panose="020B0604020202020204" pitchFamily="34" charset="0"/>
              </a:rPr>
              <a:t>Time saved = Increased focus on patient care</a:t>
            </a:r>
          </a:p>
          <a:p>
            <a:pPr>
              <a:lnSpc>
                <a:spcPct val="120000"/>
              </a:lnSpc>
              <a:spcAft>
                <a:spcPts val="1200"/>
              </a:spcAft>
            </a:pPr>
            <a:r>
              <a:rPr lang="en-US" dirty="0">
                <a:solidFill>
                  <a:schemeClr val="tx2"/>
                </a:solidFill>
                <a:latin typeface="Arial" panose="020B0604020202020204" pitchFamily="34" charset="0"/>
                <a:cs typeface="Arial" panose="020B0604020202020204" pitchFamily="34" charset="0"/>
              </a:rPr>
              <a:t>Economical </a:t>
            </a:r>
          </a:p>
          <a:p>
            <a:pPr>
              <a:lnSpc>
                <a:spcPct val="120000"/>
              </a:lnSpc>
              <a:spcAft>
                <a:spcPts val="1200"/>
              </a:spcAft>
            </a:pPr>
            <a:r>
              <a:rPr lang="en-US" dirty="0">
                <a:solidFill>
                  <a:schemeClr val="tx2"/>
                </a:solidFill>
                <a:latin typeface="Arial" panose="020B0604020202020204" pitchFamily="34" charset="0"/>
                <a:cs typeface="Arial" panose="020B0604020202020204" pitchFamily="34" charset="0"/>
              </a:rPr>
              <a:t>Equity:  Same requirements for all physicians </a:t>
            </a:r>
          </a:p>
          <a:p>
            <a:pPr>
              <a:lnSpc>
                <a:spcPct val="120000"/>
              </a:lnSpc>
              <a:spcAft>
                <a:spcPts val="1200"/>
              </a:spcAft>
            </a:pPr>
            <a:endParaRPr lang="en-US" dirty="0">
              <a:solidFill>
                <a:schemeClr val="tx2"/>
              </a:solidFill>
              <a:latin typeface="Arial" panose="020B0604020202020204" pitchFamily="34" charset="0"/>
              <a:cs typeface="Arial" panose="020B0604020202020204" pitchFamily="34" charset="0"/>
            </a:endParaRPr>
          </a:p>
        </p:txBody>
      </p:sp>
      <p:pic>
        <p:nvPicPr>
          <p:cNvPr id="7" name="Google Shape;187;p9">
            <a:extLst>
              <a:ext uri="{FF2B5EF4-FFF2-40B4-BE49-F238E27FC236}">
                <a16:creationId xmlns:a16="http://schemas.microsoft.com/office/drawing/2014/main" id="{991F6C82-CEE3-7F44-9A91-4E5BF0AC17A7}"/>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8" name="Rectangle 7">
            <a:extLst>
              <a:ext uri="{FF2B5EF4-FFF2-40B4-BE49-F238E27FC236}">
                <a16:creationId xmlns:a16="http://schemas.microsoft.com/office/drawing/2014/main" id="{2B47FFAD-2421-A340-8A47-1AF317251247}"/>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Stethoscope on white background">
            <a:extLst>
              <a:ext uri="{FF2B5EF4-FFF2-40B4-BE49-F238E27FC236}">
                <a16:creationId xmlns:a16="http://schemas.microsoft.com/office/drawing/2014/main" id="{8A4D7D51-9690-4942-8BA3-7C02A1454585}"/>
              </a:ext>
            </a:extLst>
          </p:cNvPr>
          <p:cNvPicPr>
            <a:picLocks noChangeAspect="1"/>
          </p:cNvPicPr>
          <p:nvPr/>
        </p:nvPicPr>
        <p:blipFill rotWithShape="1">
          <a:blip r:embed="rId4"/>
          <a:srcRect l="23715" r="19512"/>
          <a:stretch/>
        </p:blipFill>
        <p:spPr>
          <a:xfrm>
            <a:off x="6311544" y="1"/>
            <a:ext cx="5880456" cy="6858000"/>
          </a:xfrm>
          <a:prstGeom prst="rect">
            <a:avLst/>
          </a:prstGeom>
        </p:spPr>
      </p:pic>
    </p:spTree>
    <p:extLst>
      <p:ext uri="{BB962C8B-B14F-4D97-AF65-F5344CB8AC3E}">
        <p14:creationId xmlns:p14="http://schemas.microsoft.com/office/powerpoint/2010/main" val="1182594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ign on a building&#10;&#10;Description automatically generated with low confidence">
            <a:extLst>
              <a:ext uri="{FF2B5EF4-FFF2-40B4-BE49-F238E27FC236}">
                <a16:creationId xmlns:a16="http://schemas.microsoft.com/office/drawing/2014/main" id="{5D010C6D-A703-EB4D-8875-A2793E47E5D2}"/>
              </a:ext>
            </a:extLst>
          </p:cNvPr>
          <p:cNvPicPr>
            <a:picLocks noChangeAspect="1"/>
          </p:cNvPicPr>
          <p:nvPr/>
        </p:nvPicPr>
        <p:blipFill rotWithShape="1">
          <a:blip r:embed="rId3"/>
          <a:srcRect l="10043" r="41126"/>
          <a:stretch/>
        </p:blipFill>
        <p:spPr>
          <a:xfrm>
            <a:off x="7315197" y="0"/>
            <a:ext cx="5056094" cy="6858000"/>
          </a:xfrm>
          <a:prstGeom prst="rect">
            <a:avLst/>
          </a:prstGeom>
        </p:spPr>
      </p:pic>
      <p:sp>
        <p:nvSpPr>
          <p:cNvPr id="3" name="Content Placeholder 2">
            <a:extLst>
              <a:ext uri="{FF2B5EF4-FFF2-40B4-BE49-F238E27FC236}">
                <a16:creationId xmlns:a16="http://schemas.microsoft.com/office/drawing/2014/main" id="{4054D8E0-2967-5241-9CF4-3386FA209743}"/>
              </a:ext>
            </a:extLst>
          </p:cNvPr>
          <p:cNvSpPr>
            <a:spLocks noGrp="1"/>
          </p:cNvSpPr>
          <p:nvPr>
            <p:ph idx="1"/>
          </p:nvPr>
        </p:nvSpPr>
        <p:spPr>
          <a:xfrm>
            <a:off x="696770" y="1253331"/>
            <a:ext cx="6046694" cy="4351338"/>
          </a:xfrm>
        </p:spPr>
        <p:txBody>
          <a:bodyPr>
            <a:noAutofit/>
          </a:bodyPr>
          <a:lstStyle/>
          <a:p>
            <a:pPr fontAlgn="base">
              <a:spcAft>
                <a:spcPts val="1200"/>
              </a:spcAft>
            </a:pPr>
            <a:r>
              <a:rPr lang="en-US" sz="1700" dirty="0">
                <a:solidFill>
                  <a:schemeClr val="tx2"/>
                </a:solidFill>
                <a:latin typeface="Arial" panose="020B0604020202020204" pitchFamily="34" charset="0"/>
                <a:cs typeface="Arial" panose="020B0604020202020204" pitchFamily="34" charset="0"/>
              </a:rPr>
              <a:t>Supports recruitment/retention of board-certified physicians </a:t>
            </a:r>
          </a:p>
          <a:p>
            <a:pPr fontAlgn="base">
              <a:spcAft>
                <a:spcPts val="1200"/>
              </a:spcAft>
            </a:pPr>
            <a:r>
              <a:rPr lang="en-US" sz="1700" dirty="0">
                <a:solidFill>
                  <a:schemeClr val="tx2"/>
                </a:solidFill>
                <a:latin typeface="Arial" panose="020B0604020202020204" pitchFamily="34" charset="0"/>
                <a:cs typeface="Arial" panose="020B0604020202020204" pitchFamily="34" charset="0"/>
              </a:rPr>
              <a:t>Reduces direct, hospital-borne costs of recertification by up to 72%</a:t>
            </a:r>
          </a:p>
          <a:p>
            <a:pPr fontAlgn="base">
              <a:spcAft>
                <a:spcPts val="1200"/>
              </a:spcAft>
            </a:pPr>
            <a:r>
              <a:rPr lang="en-US" sz="1700" dirty="0">
                <a:solidFill>
                  <a:schemeClr val="tx2"/>
                </a:solidFill>
                <a:latin typeface="Arial" panose="020B0604020202020204" pitchFamily="34" charset="0"/>
                <a:cs typeface="Arial" panose="020B0604020202020204" pitchFamily="34" charset="0"/>
              </a:rPr>
              <a:t>Reduces indirect costs: lost time, productivity, and physician turnover </a:t>
            </a:r>
          </a:p>
          <a:p>
            <a:pPr fontAlgn="base">
              <a:spcAft>
                <a:spcPts val="1200"/>
              </a:spcAft>
            </a:pPr>
            <a:r>
              <a:rPr lang="en-US" sz="1700" dirty="0">
                <a:solidFill>
                  <a:schemeClr val="tx2"/>
                </a:solidFill>
                <a:latin typeface="Arial" panose="020B0604020202020204" pitchFamily="34" charset="0"/>
                <a:cs typeface="Arial" panose="020B0604020202020204" pitchFamily="34" charset="0"/>
              </a:rPr>
              <a:t>Estimated $260 million is lost to physician burnout and turnover</a:t>
            </a:r>
            <a:r>
              <a:rPr lang="en-US" sz="1700" baseline="30000" dirty="0">
                <a:solidFill>
                  <a:schemeClr val="tx2"/>
                </a:solidFill>
                <a:latin typeface="Arial" panose="020B0604020202020204" pitchFamily="34" charset="0"/>
                <a:cs typeface="Arial" panose="020B0604020202020204" pitchFamily="34" charset="0"/>
              </a:rPr>
              <a:t>4</a:t>
            </a:r>
            <a:r>
              <a:rPr lang="en-US" sz="1700" dirty="0">
                <a:solidFill>
                  <a:schemeClr val="tx2"/>
                </a:solidFill>
                <a:latin typeface="Arial" panose="020B0604020202020204" pitchFamily="34" charset="0"/>
                <a:cs typeface="Arial" panose="020B0604020202020204" pitchFamily="34" charset="0"/>
              </a:rPr>
              <a:t>—paid for by employers, health plans, and taxpayers.</a:t>
            </a:r>
          </a:p>
          <a:p>
            <a:pPr fontAlgn="base">
              <a:spcAft>
                <a:spcPts val="1200"/>
              </a:spcAft>
            </a:pPr>
            <a:r>
              <a:rPr lang="en-US" sz="1700" dirty="0">
                <a:solidFill>
                  <a:schemeClr val="tx2"/>
                </a:solidFill>
                <a:latin typeface="Arial" panose="020B0604020202020204" pitchFamily="34" charset="0"/>
                <a:cs typeface="Arial" panose="020B0604020202020204" pitchFamily="34" charset="0"/>
              </a:rPr>
              <a:t>Supports diversity, equity, and inclusion goals (time-unlimited ”grandfathering” strictly prohibited)</a:t>
            </a:r>
          </a:p>
          <a:p>
            <a:pPr fontAlgn="base">
              <a:spcAft>
                <a:spcPts val="1200"/>
              </a:spcAft>
            </a:pPr>
            <a:r>
              <a:rPr lang="en-US" sz="1700" dirty="0">
                <a:solidFill>
                  <a:schemeClr val="tx2"/>
                </a:solidFill>
                <a:latin typeface="Arial" panose="020B0604020202020204" pitchFamily="34" charset="0"/>
                <a:cs typeface="Arial" panose="020B0604020202020204" pitchFamily="34" charset="0"/>
              </a:rPr>
              <a:t>Fosters a physician-friendly culture </a:t>
            </a:r>
          </a:p>
          <a:p>
            <a:pPr marL="0" indent="0">
              <a:spcAft>
                <a:spcPts val="1200"/>
              </a:spcAft>
              <a:buNone/>
            </a:pPr>
            <a:endParaRPr lang="en-US" sz="1700" dirty="0">
              <a:solidFill>
                <a:schemeClr val="tx2"/>
              </a:solidFill>
              <a:latin typeface="Arial" panose="020B0604020202020204" pitchFamily="34" charset="0"/>
              <a:cs typeface="Arial" panose="020B0604020202020204" pitchFamily="34" charset="0"/>
            </a:endParaRPr>
          </a:p>
          <a:p>
            <a:pPr>
              <a:spcAft>
                <a:spcPts val="1200"/>
              </a:spcAft>
            </a:pPr>
            <a:endParaRPr lang="en-US" sz="1700" dirty="0">
              <a:solidFill>
                <a:schemeClr val="tx2"/>
              </a:solidFill>
              <a:latin typeface="Arial" panose="020B0604020202020204" pitchFamily="34" charset="0"/>
              <a:cs typeface="Arial" panose="020B0604020202020204" pitchFamily="34" charset="0"/>
            </a:endParaRPr>
          </a:p>
          <a:p>
            <a:pPr>
              <a:spcAft>
                <a:spcPts val="1200"/>
              </a:spcAft>
            </a:pPr>
            <a:endParaRPr lang="en-US" sz="1700" dirty="0">
              <a:solidFill>
                <a:schemeClr val="tx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0897892-2E35-604C-92EB-D1E9E66A4E7E}"/>
              </a:ext>
            </a:extLst>
          </p:cNvPr>
          <p:cNvSpPr txBox="1"/>
          <p:nvPr/>
        </p:nvSpPr>
        <p:spPr>
          <a:xfrm>
            <a:off x="696770" y="6211669"/>
            <a:ext cx="60466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30000" dirty="0">
                <a:solidFill>
                  <a:srgbClr val="44546A"/>
                </a:solidFill>
                <a:latin typeface="Calibri" panose="020F0502020204030204"/>
              </a:rPr>
              <a:t>4</a:t>
            </a:r>
            <a:r>
              <a:rPr kumimoji="0" lang="en-US" sz="900" b="0" i="0" u="none" strike="noStrike" kern="1200" cap="none" spc="0" normalizeH="0" baseline="0" noProof="0" dirty="0">
                <a:ln>
                  <a:noFill/>
                </a:ln>
                <a:solidFill>
                  <a:srgbClr val="44546A"/>
                </a:solidFill>
                <a:effectLst/>
                <a:uLnTx/>
                <a:uFillTx/>
                <a:latin typeface="Calibri" panose="020F0502020204030204"/>
                <a:ea typeface="+mn-ea"/>
                <a:cs typeface="+mn-cs"/>
              </a:rPr>
              <a:t>Sharon Donovan. Primary Care Burnout: The $260 Million Problem. </a:t>
            </a:r>
            <a:r>
              <a:rPr kumimoji="0" lang="en-US" sz="900" b="0" i="0" u="none" strike="noStrike" kern="1200" cap="none" spc="0" normalizeH="0" baseline="0" noProof="0" dirty="0">
                <a:ln>
                  <a:noFill/>
                </a:ln>
                <a:solidFill>
                  <a:srgbClr val="44546A"/>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medscape.com</a:t>
            </a:r>
            <a:r>
              <a:rPr kumimoji="0" lang="en-US" sz="900" b="0"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900" b="0" i="0" u="none" strike="noStrike" kern="1200" cap="none" spc="0" normalizeH="0" baseline="0" noProof="0" dirty="0">
                <a:ln>
                  <a:noFill/>
                </a:ln>
                <a:solidFill>
                  <a:srgbClr val="44546A"/>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https://www.medscape.com/viewarticle/969475?uac=437633FZ&amp;faf=1&amp;sso=true&amp;impID=4061007&amp;src=WNL_dne5_220303_MSCPEDIT</a:t>
            </a:r>
            <a:r>
              <a:rPr kumimoji="0" lang="en-US" sz="900" b="0" i="0" u="none" strike="noStrike" kern="1200" cap="none" spc="0" normalizeH="0" baseline="0" noProof="0" dirty="0">
                <a:ln>
                  <a:noFill/>
                </a:ln>
                <a:solidFill>
                  <a:srgbClr val="44546A"/>
                </a:solidFill>
                <a:effectLst/>
                <a:uLnTx/>
                <a:uFillTx/>
                <a:latin typeface="Calibri" panose="020F0502020204030204"/>
                <a:ea typeface="+mn-ea"/>
                <a:cs typeface="+mn-cs"/>
              </a:rPr>
              <a:t>. March 02,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A42344A-87AB-3E4D-AE7C-805B39F1B31B}"/>
              </a:ext>
            </a:extLst>
          </p:cNvPr>
          <p:cNvSpPr txBox="1"/>
          <p:nvPr/>
        </p:nvSpPr>
        <p:spPr>
          <a:xfrm>
            <a:off x="439605" y="450899"/>
            <a:ext cx="73176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44546A"/>
                </a:solidFill>
                <a:effectLst/>
                <a:uLnTx/>
                <a:uFillTx/>
                <a:latin typeface="Arial"/>
                <a:ea typeface="+mn-ea"/>
                <a:cs typeface="Arial"/>
                <a:sym typeface="Arial"/>
              </a:rPr>
              <a:t>NBPAS benefits hospitals and employers</a:t>
            </a:r>
          </a:p>
        </p:txBody>
      </p:sp>
      <p:pic>
        <p:nvPicPr>
          <p:cNvPr id="8" name="Google Shape;187;p9">
            <a:extLst>
              <a:ext uri="{FF2B5EF4-FFF2-40B4-BE49-F238E27FC236}">
                <a16:creationId xmlns:a16="http://schemas.microsoft.com/office/drawing/2014/main" id="{C72D0BFA-3BB9-7548-BF3D-A47483A1C824}"/>
              </a:ext>
            </a:extLst>
          </p:cNvPr>
          <p:cNvPicPr preferRelativeResize="0"/>
          <p:nvPr/>
        </p:nvPicPr>
        <p:blipFill rotWithShape="1">
          <a:blip r:embed="rId6">
            <a:alphaModFix/>
          </a:blip>
          <a:srcRect/>
          <a:stretch/>
        </p:blipFill>
        <p:spPr>
          <a:xfrm>
            <a:off x="11414881" y="146710"/>
            <a:ext cx="641132" cy="350699"/>
          </a:xfrm>
          <a:prstGeom prst="rect">
            <a:avLst/>
          </a:prstGeom>
          <a:noFill/>
          <a:ln>
            <a:noFill/>
          </a:ln>
        </p:spPr>
      </p:pic>
      <p:sp>
        <p:nvSpPr>
          <p:cNvPr id="9" name="Rectangle 8">
            <a:extLst>
              <a:ext uri="{FF2B5EF4-FFF2-40B4-BE49-F238E27FC236}">
                <a16:creationId xmlns:a16="http://schemas.microsoft.com/office/drawing/2014/main" id="{93EA6217-E333-A54A-BADF-389E5F12296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29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7193B8-3E59-8837-7397-262CE565B760}"/>
              </a:ext>
            </a:extLst>
          </p:cNvPr>
          <p:cNvSpPr/>
          <p:nvPr/>
        </p:nvSpPr>
        <p:spPr>
          <a:xfrm>
            <a:off x="777119" y="3835021"/>
            <a:ext cx="3317210" cy="2838734"/>
          </a:xfrm>
          <a:prstGeom prst="rect">
            <a:avLst/>
          </a:prstGeom>
          <a:solidFill>
            <a:schemeClr val="bg1"/>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Requirements</a:t>
            </a:r>
            <a:endParaRPr lang="en-US" sz="1800" dirty="0">
              <a:solidFill>
                <a:schemeClr val="tx2"/>
              </a:solidFill>
              <a:latin typeface="Arial" panose="020B0604020202020204" pitchFamily="34" charset="0"/>
              <a:cs typeface="Arial" panose="020B0604020202020204" pitchFamily="34" charset="0"/>
            </a:endParaRPr>
          </a:p>
          <a:p>
            <a:pPr algn="ctr"/>
            <a:r>
              <a:rPr lang="en-US" dirty="0">
                <a:solidFill>
                  <a:schemeClr val="tx2"/>
                </a:solidFill>
                <a:latin typeface="Arial" panose="020B0604020202020204" pitchFamily="34" charset="0"/>
                <a:cs typeface="Arial" panose="020B0604020202020204" pitchFamily="34" charset="0"/>
              </a:rPr>
              <a:t>s</a:t>
            </a:r>
            <a:r>
              <a:rPr lang="en-US" sz="1800" dirty="0">
                <a:solidFill>
                  <a:schemeClr val="tx2"/>
                </a:solidFill>
                <a:latin typeface="Arial" panose="020B0604020202020204" pitchFamily="34" charset="0"/>
                <a:cs typeface="Arial" panose="020B0604020202020204" pitchFamily="34" charset="0"/>
              </a:rPr>
              <a:t>treamlined, less burdensome, specialty specific, designed to reduce physician burden and burnout</a:t>
            </a:r>
          </a:p>
          <a:p>
            <a:pPr algn="ctr"/>
            <a:endParaRPr lang="en-US" dirty="0">
              <a:solidFill>
                <a:schemeClr val="tx2"/>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1EF73F1-AF8D-4AEB-E98A-83AD56555556}"/>
              </a:ext>
            </a:extLst>
          </p:cNvPr>
          <p:cNvSpPr/>
          <p:nvPr/>
        </p:nvSpPr>
        <p:spPr>
          <a:xfrm>
            <a:off x="4307206" y="3835021"/>
            <a:ext cx="3577588" cy="2838734"/>
          </a:xfrm>
          <a:prstGeom prst="rect">
            <a:avLst/>
          </a:prstGeom>
          <a:solidFill>
            <a:schemeClr val="bg1"/>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Certifies 11,000+ physicians </a:t>
            </a:r>
          </a:p>
          <a:p>
            <a:pPr algn="ctr"/>
            <a:r>
              <a:rPr lang="en-US" dirty="0">
                <a:solidFill>
                  <a:schemeClr val="tx2"/>
                </a:solidFill>
                <a:latin typeface="Arial" panose="020B0604020202020204" pitchFamily="34" charset="0"/>
                <a:cs typeface="Arial" panose="020B0604020202020204" pitchFamily="34" charset="0"/>
              </a:rPr>
              <a:t>i</a:t>
            </a:r>
            <a:r>
              <a:rPr lang="en-US" sz="1800" dirty="0">
                <a:solidFill>
                  <a:schemeClr val="tx2"/>
                </a:solidFill>
                <a:latin typeface="Arial" panose="020B0604020202020204" pitchFamily="34" charset="0"/>
                <a:cs typeface="Arial" panose="020B0604020202020204" pitchFamily="34" charset="0"/>
              </a:rPr>
              <a:t>n all 50 states and at hospitals and health systems, telemedicine; adding 100-300 new physicians/month</a:t>
            </a:r>
            <a:endParaRPr lang="en-US" dirty="0">
              <a:solidFill>
                <a:schemeClr val="tx2"/>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5E14516-64C4-5E5E-1F6F-44B5BB58A6E5}"/>
              </a:ext>
            </a:extLst>
          </p:cNvPr>
          <p:cNvSpPr/>
          <p:nvPr/>
        </p:nvSpPr>
        <p:spPr>
          <a:xfrm>
            <a:off x="8097671" y="3835021"/>
            <a:ext cx="3317210" cy="2838734"/>
          </a:xfrm>
          <a:prstGeom prst="rect">
            <a:avLst/>
          </a:prstGeom>
          <a:solidFill>
            <a:schemeClr val="bg1"/>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Provides competition and choice </a:t>
            </a:r>
            <a:r>
              <a:rPr lang="en-US" sz="1800" dirty="0">
                <a:solidFill>
                  <a:schemeClr val="tx2"/>
                </a:solidFill>
                <a:latin typeface="Arial" panose="020B0604020202020204" pitchFamily="34" charset="0"/>
                <a:cs typeface="Arial" panose="020B0604020202020204" pitchFamily="34" charset="0"/>
              </a:rPr>
              <a:t>in continuing certification</a:t>
            </a:r>
          </a:p>
          <a:p>
            <a:pPr algn="ctr"/>
            <a:endParaRPr lang="en-US" dirty="0">
              <a:solidFill>
                <a:schemeClr val="tx2"/>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35B17BC-6098-132F-DE81-66EF1FC79D08}"/>
              </a:ext>
            </a:extLst>
          </p:cNvPr>
          <p:cNvSpPr/>
          <p:nvPr/>
        </p:nvSpPr>
        <p:spPr>
          <a:xfrm>
            <a:off x="681707" y="1865768"/>
            <a:ext cx="5287716" cy="17372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Nonprofit</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Founded in 2015 by </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20 physicians, thought leaders in </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clinical and academic medicine</a:t>
            </a:r>
          </a:p>
        </p:txBody>
      </p:sp>
      <p:sp>
        <p:nvSpPr>
          <p:cNvPr id="11" name="Rectangle 10">
            <a:extLst>
              <a:ext uri="{FF2B5EF4-FFF2-40B4-BE49-F238E27FC236}">
                <a16:creationId xmlns:a16="http://schemas.microsoft.com/office/drawing/2014/main" id="{84D75B71-D4FA-7BFF-EC47-A28ADCC61CA6}"/>
              </a:ext>
            </a:extLst>
          </p:cNvPr>
          <p:cNvSpPr/>
          <p:nvPr/>
        </p:nvSpPr>
        <p:spPr>
          <a:xfrm>
            <a:off x="6127165" y="1865768"/>
            <a:ext cx="5287716" cy="17372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Goal</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Support continuous and rigorous lifelong learning, clinical excellence, professionalism, and patient care through evidence-based CME</a:t>
            </a:r>
          </a:p>
        </p:txBody>
      </p:sp>
      <p:cxnSp>
        <p:nvCxnSpPr>
          <p:cNvPr id="6" name="Straight Connector 5">
            <a:extLst>
              <a:ext uri="{FF2B5EF4-FFF2-40B4-BE49-F238E27FC236}">
                <a16:creationId xmlns:a16="http://schemas.microsoft.com/office/drawing/2014/main" id="{115C6798-9311-BC4E-9E8C-C7B05BA93F80}"/>
              </a:ext>
            </a:extLst>
          </p:cNvPr>
          <p:cNvCxnSpPr/>
          <p:nvPr/>
        </p:nvCxnSpPr>
        <p:spPr>
          <a:xfrm>
            <a:off x="2528047" y="1660745"/>
            <a:ext cx="735105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oogle Shape;187;p9">
            <a:extLst>
              <a:ext uri="{FF2B5EF4-FFF2-40B4-BE49-F238E27FC236}">
                <a16:creationId xmlns:a16="http://schemas.microsoft.com/office/drawing/2014/main" id="{F742517D-5EC4-9B48-B6D2-CF3EFC5D02BE}"/>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0" name="Rectangle 19">
            <a:extLst>
              <a:ext uri="{FF2B5EF4-FFF2-40B4-BE49-F238E27FC236}">
                <a16:creationId xmlns:a16="http://schemas.microsoft.com/office/drawing/2014/main" id="{150B98A1-CA1B-2D4F-B616-CD36C5DBADBD}"/>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43D6C427-3121-12C1-BCAC-14442B9A33E7}"/>
              </a:ext>
            </a:extLst>
          </p:cNvPr>
          <p:cNvSpPr txBox="1"/>
          <p:nvPr/>
        </p:nvSpPr>
        <p:spPr>
          <a:xfrm>
            <a:off x="4568176" y="916668"/>
            <a:ext cx="3055645" cy="584775"/>
          </a:xfrm>
          <a:prstGeom prst="rect">
            <a:avLst/>
          </a:prstGeom>
          <a:noFill/>
        </p:spPr>
        <p:txBody>
          <a:bodyPr wrap="none" rtlCol="0">
            <a:spAutoFit/>
          </a:bodyPr>
          <a:lstStyle/>
          <a:p>
            <a:pPr algn="ctr"/>
            <a:r>
              <a:rPr lang="en-US" sz="3200" b="1" dirty="0">
                <a:solidFill>
                  <a:schemeClr val="tx2"/>
                </a:solidFill>
                <a:latin typeface="Arial" panose="020B0604020202020204" pitchFamily="34" charset="0"/>
                <a:cs typeface="Arial" panose="020B0604020202020204" pitchFamily="34" charset="0"/>
              </a:rPr>
              <a:t>Brief Overview</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83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8"/>
          <p:cNvSpPr/>
          <p:nvPr/>
        </p:nvSpPr>
        <p:spPr>
          <a:xfrm rot="-5400000">
            <a:off x="4849108" y="-4849108"/>
            <a:ext cx="1384512" cy="11082727"/>
          </a:xfrm>
          <a:prstGeom prst="downArrow">
            <a:avLst>
              <a:gd name="adj1" fmla="val 100000"/>
              <a:gd name="adj2" fmla="val 64022"/>
            </a:avLst>
          </a:prstGeom>
          <a:solidFill>
            <a:srgbClr val="3440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5" name="Google Shape;175;p8"/>
          <p:cNvSpPr txBox="1">
            <a:spLocks noGrp="1"/>
          </p:cNvSpPr>
          <p:nvPr>
            <p:ph type="title"/>
          </p:nvPr>
        </p:nvSpPr>
        <p:spPr>
          <a:xfrm>
            <a:off x="567363" y="263308"/>
            <a:ext cx="10023398" cy="85789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FF"/>
              </a:buClr>
              <a:buSzPts val="4000"/>
              <a:buFont typeface="Arial"/>
              <a:buNone/>
            </a:pPr>
            <a:r>
              <a:rPr lang="en-US" sz="4000" b="1" dirty="0">
                <a:solidFill>
                  <a:srgbClr val="FFFFFF"/>
                </a:solidFill>
                <a:latin typeface="Arial" panose="020B0604020202020204" pitchFamily="34" charset="0"/>
                <a:cs typeface="Arial" panose="020B0604020202020204" pitchFamily="34" charset="0"/>
              </a:rPr>
              <a:t>How do I add NBPAS to Hospital Bylaws?</a:t>
            </a:r>
            <a:endParaRPr b="1" dirty="0">
              <a:latin typeface="Arial" panose="020B0604020202020204" pitchFamily="34" charset="0"/>
              <a:cs typeface="Arial" panose="020B0604020202020204" pitchFamily="34" charset="0"/>
            </a:endParaRPr>
          </a:p>
        </p:txBody>
      </p:sp>
      <p:sp>
        <p:nvSpPr>
          <p:cNvPr id="176" name="Google Shape;176;p8"/>
          <p:cNvSpPr txBox="1">
            <a:spLocks noGrp="1"/>
          </p:cNvSpPr>
          <p:nvPr>
            <p:ph type="body" idx="1"/>
          </p:nvPr>
        </p:nvSpPr>
        <p:spPr>
          <a:xfrm>
            <a:off x="5579062" y="2360789"/>
            <a:ext cx="4954896" cy="388387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1800"/>
              </a:spcAft>
              <a:buClr>
                <a:schemeClr val="dk1"/>
              </a:buClr>
              <a:buSzPts val="2400"/>
              <a:buChar char="•"/>
            </a:pPr>
            <a:r>
              <a:rPr lang="en-US" dirty="0">
                <a:solidFill>
                  <a:schemeClr val="tx2"/>
                </a:solidFill>
                <a:latin typeface="Arial" panose="020B0604020202020204" pitchFamily="34" charset="0"/>
                <a:cs typeface="Arial" panose="020B0604020202020204" pitchFamily="34" charset="0"/>
              </a:rPr>
              <a:t>Straightforward</a:t>
            </a:r>
            <a:endParaRPr dirty="0">
              <a:solidFill>
                <a:schemeClr val="tx2"/>
              </a:solidFill>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1800"/>
              </a:spcAft>
              <a:buClr>
                <a:schemeClr val="dk1"/>
              </a:buClr>
              <a:buSzPts val="2400"/>
              <a:buChar char="•"/>
            </a:pPr>
            <a:r>
              <a:rPr lang="en-US" dirty="0">
                <a:solidFill>
                  <a:schemeClr val="tx2"/>
                </a:solidFill>
                <a:latin typeface="Arial" panose="020B0604020202020204" pitchFamily="34" charset="0"/>
                <a:cs typeface="Arial" panose="020B0604020202020204" pitchFamily="34" charset="0"/>
              </a:rPr>
              <a:t>Medical Executive Committee reviews and accepts</a:t>
            </a:r>
            <a:endParaRPr dirty="0">
              <a:solidFill>
                <a:schemeClr val="tx2"/>
              </a:solidFill>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1800"/>
              </a:spcAft>
              <a:buClr>
                <a:schemeClr val="dk1"/>
              </a:buClr>
              <a:buSzPts val="2400"/>
              <a:buChar char="•"/>
            </a:pPr>
            <a:r>
              <a:rPr lang="en-US" dirty="0">
                <a:solidFill>
                  <a:schemeClr val="tx2"/>
                </a:solidFill>
                <a:latin typeface="Arial" panose="020B0604020202020204" pitchFamily="34" charset="0"/>
                <a:cs typeface="Arial" panose="020B0604020202020204" pitchFamily="34" charset="0"/>
              </a:rPr>
              <a:t>NBPAS added to hospital bylaws credentialing guidelines</a:t>
            </a:r>
            <a:endParaRPr dirty="0">
              <a:solidFill>
                <a:schemeClr val="tx2"/>
              </a:solidFill>
              <a:latin typeface="Arial" panose="020B0604020202020204" pitchFamily="34" charset="0"/>
              <a:cs typeface="Arial" panose="020B0604020202020204" pitchFamily="34" charset="0"/>
            </a:endParaRPr>
          </a:p>
        </p:txBody>
      </p:sp>
      <p:pic>
        <p:nvPicPr>
          <p:cNvPr id="177" name="Google Shape;177;p8" descr="Countersignature Definition"/>
          <p:cNvPicPr preferRelativeResize="0"/>
          <p:nvPr/>
        </p:nvPicPr>
        <p:blipFill rotWithShape="1">
          <a:blip r:embed="rId3">
            <a:alphaModFix/>
          </a:blip>
          <a:srcRect l="21370" r="3630"/>
          <a:stretch/>
        </p:blipFill>
        <p:spPr>
          <a:xfrm>
            <a:off x="1658042" y="2091848"/>
            <a:ext cx="3429000" cy="3429000"/>
          </a:xfrm>
          <a:prstGeom prst="ellipse">
            <a:avLst/>
          </a:prstGeom>
          <a:noFill/>
          <a:ln>
            <a:noFill/>
          </a:ln>
        </p:spPr>
      </p:pic>
      <p:pic>
        <p:nvPicPr>
          <p:cNvPr id="2" name="Google Shape;187;p9">
            <a:extLst>
              <a:ext uri="{FF2B5EF4-FFF2-40B4-BE49-F238E27FC236}">
                <a16:creationId xmlns:a16="http://schemas.microsoft.com/office/drawing/2014/main" id="{DEFE17A5-192E-5FF8-067A-48F91715BC84}"/>
              </a:ext>
            </a:extLst>
          </p:cNvPr>
          <p:cNvPicPr preferRelativeResize="0"/>
          <p:nvPr/>
        </p:nvPicPr>
        <p:blipFill rotWithShape="1">
          <a:blip r:embed="rId4">
            <a:alphaModFix/>
          </a:blip>
          <a:srcRect/>
          <a:stretch/>
        </p:blipFill>
        <p:spPr>
          <a:xfrm>
            <a:off x="11414881" y="146710"/>
            <a:ext cx="641132" cy="350699"/>
          </a:xfrm>
          <a:prstGeom prst="rect">
            <a:avLst/>
          </a:prstGeom>
          <a:noFill/>
          <a:ln>
            <a:noFill/>
          </a:ln>
        </p:spPr>
      </p:pic>
      <p:sp>
        <p:nvSpPr>
          <p:cNvPr id="3" name="Rectangle 2">
            <a:extLst>
              <a:ext uri="{FF2B5EF4-FFF2-40B4-BE49-F238E27FC236}">
                <a16:creationId xmlns:a16="http://schemas.microsoft.com/office/drawing/2014/main" id="{0F6322D0-CE66-31A7-D659-031DA496B710}"/>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B3C6-4DBD-F751-F458-5AE3E2A0FE21}"/>
              </a:ext>
            </a:extLst>
          </p:cNvPr>
          <p:cNvSpPr>
            <a:spLocks noGrp="1"/>
          </p:cNvSpPr>
          <p:nvPr>
            <p:ph type="title"/>
          </p:nvPr>
        </p:nvSpPr>
        <p:spPr/>
        <p:txBody>
          <a:bodyPr>
            <a:normAutofit/>
          </a:bodyPr>
          <a:lstStyle/>
          <a:p>
            <a:r>
              <a:rPr lang="en-US" sz="3600" b="1" dirty="0">
                <a:solidFill>
                  <a:schemeClr val="tx2"/>
                </a:solidFill>
                <a:latin typeface="Arial" panose="020B0604020202020204" pitchFamily="34" charset="0"/>
                <a:cs typeface="Arial" panose="020B0604020202020204" pitchFamily="34" charset="0"/>
              </a:rPr>
              <a:t>NBPAS in Bylaws: Two Examples</a:t>
            </a:r>
          </a:p>
        </p:txBody>
      </p:sp>
      <p:sp>
        <p:nvSpPr>
          <p:cNvPr id="3" name="Content Placeholder 2">
            <a:extLst>
              <a:ext uri="{FF2B5EF4-FFF2-40B4-BE49-F238E27FC236}">
                <a16:creationId xmlns:a16="http://schemas.microsoft.com/office/drawing/2014/main" id="{7247290D-A039-4DEE-CB1E-D63BD0814B7F}"/>
              </a:ext>
            </a:extLst>
          </p:cNvPr>
          <p:cNvSpPr>
            <a:spLocks noGrp="1"/>
          </p:cNvSpPr>
          <p:nvPr>
            <p:ph idx="1"/>
          </p:nvPr>
        </p:nvSpPr>
        <p:spPr>
          <a:xfrm>
            <a:off x="2335847" y="1690688"/>
            <a:ext cx="9017953" cy="4351338"/>
          </a:xfrm>
        </p:spPr>
        <p:txBody>
          <a:bodyPr>
            <a:normAutofit/>
          </a:bodyPr>
          <a:lstStyle/>
          <a:p>
            <a:pPr marL="0" indent="0">
              <a:buNone/>
            </a:pPr>
            <a:r>
              <a:rPr lang="en-US" sz="2000" dirty="0">
                <a:solidFill>
                  <a:schemeClr val="tx2"/>
                </a:solidFill>
                <a:effectLst/>
                <a:latin typeface="Arial" panose="020B0604020202020204" pitchFamily="34" charset="0"/>
                <a:cs typeface="Arial" panose="020B0604020202020204" pitchFamily="34" charset="0"/>
              </a:rPr>
              <a:t>Each Physician Practitioner shall be </a:t>
            </a:r>
            <a:r>
              <a:rPr lang="en-US" sz="2000" i="1" u="sng" dirty="0">
                <a:solidFill>
                  <a:schemeClr val="tx2"/>
                </a:solidFill>
                <a:effectLst/>
                <a:latin typeface="Arial" panose="020B0604020202020204" pitchFamily="34" charset="0"/>
                <a:cs typeface="Arial" panose="020B0604020202020204" pitchFamily="34" charset="0"/>
              </a:rPr>
              <a:t>currently</a:t>
            </a:r>
            <a:r>
              <a:rPr lang="en-US" sz="2000" dirty="0">
                <a:solidFill>
                  <a:schemeClr val="tx2"/>
                </a:solidFill>
                <a:effectLst/>
                <a:latin typeface="Arial" panose="020B0604020202020204" pitchFamily="34" charset="0"/>
                <a:cs typeface="Arial" panose="020B0604020202020204" pitchFamily="34" charset="0"/>
              </a:rPr>
              <a:t> certified by the specialty board appropriate to the clinical privileges being requested, either by the American Board of Medical Specialties (ABMS), American Osteopathic Association (AOA), or National Board of Physicians and Surgeons (NBPAS) and must maintain that board certification during membership on the Medical Staff. </a:t>
            </a:r>
          </a:p>
          <a:p>
            <a:pPr marL="0" indent="0" algn="ctr">
              <a:buNone/>
            </a:pPr>
            <a:endParaRPr lang="en-US" sz="2000" dirty="0">
              <a:solidFill>
                <a:schemeClr val="tx2"/>
              </a:solidFill>
              <a:latin typeface="Arial" panose="020B0604020202020204" pitchFamily="34" charset="0"/>
              <a:cs typeface="Arial" panose="020B0604020202020204" pitchFamily="34" charset="0"/>
            </a:endParaRPr>
          </a:p>
          <a:p>
            <a:pPr marL="0" indent="0">
              <a:buNone/>
            </a:pPr>
            <a:r>
              <a:rPr lang="en-US" sz="2000" dirty="0">
                <a:solidFill>
                  <a:schemeClr val="tx2"/>
                </a:solidFill>
                <a:latin typeface="Arial" panose="020B0604020202020204" pitchFamily="34" charset="0"/>
                <a:cs typeface="Arial" panose="020B0604020202020204" pitchFamily="34" charset="0"/>
              </a:rPr>
              <a:t>Each physician shall be </a:t>
            </a:r>
            <a:r>
              <a:rPr lang="en-US" sz="2000" i="1" u="sng" dirty="0">
                <a:solidFill>
                  <a:schemeClr val="tx2"/>
                </a:solidFill>
                <a:latin typeface="Arial" panose="020B0604020202020204" pitchFamily="34" charset="0"/>
                <a:cs typeface="Arial" panose="020B0604020202020204" pitchFamily="34" charset="0"/>
              </a:rPr>
              <a:t>initially</a:t>
            </a:r>
            <a:r>
              <a:rPr lang="en-US" sz="2000" dirty="0">
                <a:solidFill>
                  <a:schemeClr val="tx2"/>
                </a:solidFill>
                <a:latin typeface="Arial" panose="020B0604020202020204" pitchFamily="34" charset="0"/>
                <a:cs typeface="Arial" panose="020B0604020202020204" pitchFamily="34" charset="0"/>
              </a:rPr>
              <a:t> certified by the specialty board appropriate to the clinical privileges being requested, either by the American Board of Medical Specialties (ABMS), American Osteopathic Association (AOA), and </a:t>
            </a:r>
            <a:r>
              <a:rPr lang="en-US" sz="2000" i="1" u="sng" dirty="0">
                <a:solidFill>
                  <a:schemeClr val="tx2"/>
                </a:solidFill>
                <a:latin typeface="Arial" panose="020B0604020202020204" pitchFamily="34" charset="0"/>
                <a:cs typeface="Arial" panose="020B0604020202020204" pitchFamily="34" charset="0"/>
              </a:rPr>
              <a:t>shall maintain continuous certification</a:t>
            </a:r>
            <a:r>
              <a:rPr lang="en-US" sz="2000" i="1" dirty="0">
                <a:solidFill>
                  <a:schemeClr val="tx2"/>
                </a:solidFill>
                <a:latin typeface="Arial" panose="020B0604020202020204" pitchFamily="34" charset="0"/>
                <a:cs typeface="Arial" panose="020B0604020202020204" pitchFamily="34" charset="0"/>
              </a:rPr>
              <a:t> </a:t>
            </a:r>
            <a:r>
              <a:rPr lang="en-US" sz="2000" dirty="0">
                <a:solidFill>
                  <a:schemeClr val="tx2"/>
                </a:solidFill>
                <a:latin typeface="Arial" panose="020B0604020202020204" pitchFamily="34" charset="0"/>
                <a:cs typeface="Arial" panose="020B0604020202020204" pitchFamily="34" charset="0"/>
              </a:rPr>
              <a:t>during membership on the medical staff through the ABMS, AOA, or National Board of Physicians and Surgeons (NBPAS).  </a:t>
            </a:r>
          </a:p>
        </p:txBody>
      </p:sp>
      <p:pic>
        <p:nvPicPr>
          <p:cNvPr id="4" name="Google Shape;187;p9">
            <a:extLst>
              <a:ext uri="{FF2B5EF4-FFF2-40B4-BE49-F238E27FC236}">
                <a16:creationId xmlns:a16="http://schemas.microsoft.com/office/drawing/2014/main" id="{A26E708C-4509-784A-0B7E-25D6065FD40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5" name="Rectangle 4">
            <a:extLst>
              <a:ext uri="{FF2B5EF4-FFF2-40B4-BE49-F238E27FC236}">
                <a16:creationId xmlns:a16="http://schemas.microsoft.com/office/drawing/2014/main" id="{AC6AB181-3D9A-3FA4-813F-C1041FF02EC9}"/>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3C7CC7-D118-DC6D-BD92-EF68CCBA3C57}"/>
              </a:ext>
            </a:extLst>
          </p:cNvPr>
          <p:cNvSpPr/>
          <p:nvPr/>
        </p:nvSpPr>
        <p:spPr>
          <a:xfrm>
            <a:off x="838200" y="1625066"/>
            <a:ext cx="1192643" cy="1192643"/>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outline">
            <a:extLst>
              <a:ext uri="{FF2B5EF4-FFF2-40B4-BE49-F238E27FC236}">
                <a16:creationId xmlns:a16="http://schemas.microsoft.com/office/drawing/2014/main" id="{28970AE9-9329-54C3-AB9D-60538C5897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204" y="1958385"/>
            <a:ext cx="626382" cy="626382"/>
          </a:xfrm>
          <a:prstGeom prst="rect">
            <a:avLst/>
          </a:prstGeom>
        </p:spPr>
      </p:pic>
      <p:sp>
        <p:nvSpPr>
          <p:cNvPr id="8" name="Oval 7">
            <a:extLst>
              <a:ext uri="{FF2B5EF4-FFF2-40B4-BE49-F238E27FC236}">
                <a16:creationId xmlns:a16="http://schemas.microsoft.com/office/drawing/2014/main" id="{CBC35F0A-F028-AEA1-6A21-4C0A40FEBAAB}"/>
              </a:ext>
            </a:extLst>
          </p:cNvPr>
          <p:cNvSpPr/>
          <p:nvPr/>
        </p:nvSpPr>
        <p:spPr>
          <a:xfrm>
            <a:off x="838200" y="3693352"/>
            <a:ext cx="1192643" cy="1192643"/>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heckmark outline">
            <a:extLst>
              <a:ext uri="{FF2B5EF4-FFF2-40B4-BE49-F238E27FC236}">
                <a16:creationId xmlns:a16="http://schemas.microsoft.com/office/drawing/2014/main" id="{5D6944FB-8377-0479-B224-EA719E342F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204" y="4026671"/>
            <a:ext cx="626382" cy="626382"/>
          </a:xfrm>
          <a:prstGeom prst="rect">
            <a:avLst/>
          </a:prstGeom>
        </p:spPr>
      </p:pic>
    </p:spTree>
    <p:extLst>
      <p:ext uri="{BB962C8B-B14F-4D97-AF65-F5344CB8AC3E}">
        <p14:creationId xmlns:p14="http://schemas.microsoft.com/office/powerpoint/2010/main" val="218165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CD9CB8-86FB-F75E-CCCA-40362CC638C5}"/>
              </a:ext>
            </a:extLst>
          </p:cNvPr>
          <p:cNvSpPr/>
          <p:nvPr/>
        </p:nvSpPr>
        <p:spPr>
          <a:xfrm>
            <a:off x="0" y="45719"/>
            <a:ext cx="12192000" cy="1737362"/>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oogle Shape;187;p9">
            <a:extLst>
              <a:ext uri="{FF2B5EF4-FFF2-40B4-BE49-F238E27FC236}">
                <a16:creationId xmlns:a16="http://schemas.microsoft.com/office/drawing/2014/main" id="{1A197226-BB40-87AF-542E-7A72AEFBC5AA}"/>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5" name="Rectangle 4">
            <a:extLst>
              <a:ext uri="{FF2B5EF4-FFF2-40B4-BE49-F238E27FC236}">
                <a16:creationId xmlns:a16="http://schemas.microsoft.com/office/drawing/2014/main" id="{8D25A419-850A-EA9A-0341-1706E4737EDC}"/>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F4020390-F18D-F4BB-4C9B-5E3C1D1D050F}"/>
              </a:ext>
            </a:extLst>
          </p:cNvPr>
          <p:cNvSpPr txBox="1"/>
          <p:nvPr/>
        </p:nvSpPr>
        <p:spPr>
          <a:xfrm>
            <a:off x="3021496" y="652790"/>
            <a:ext cx="5801203" cy="523220"/>
          </a:xfrm>
          <a:prstGeom prst="rect">
            <a:avLst/>
          </a:prstGeom>
          <a:noFill/>
        </p:spPr>
        <p:txBody>
          <a:bodyPr wrap="none" rtlCol="0">
            <a:spAutoFit/>
          </a:bodyPr>
          <a:lstStyle/>
          <a:p>
            <a:r>
              <a:rPr lang="en-US" sz="2800" b="1" dirty="0">
                <a:solidFill>
                  <a:schemeClr val="tx2"/>
                </a:solidFill>
              </a:rPr>
              <a:t>Is NBPAS “Equivalent” to ABMS/AOA?</a:t>
            </a:r>
          </a:p>
        </p:txBody>
      </p:sp>
      <p:sp>
        <p:nvSpPr>
          <p:cNvPr id="8" name="TextBox 7">
            <a:extLst>
              <a:ext uri="{FF2B5EF4-FFF2-40B4-BE49-F238E27FC236}">
                <a16:creationId xmlns:a16="http://schemas.microsoft.com/office/drawing/2014/main" id="{1D37B476-1F29-CDF7-0816-085AEA235D1E}"/>
              </a:ext>
            </a:extLst>
          </p:cNvPr>
          <p:cNvSpPr txBox="1"/>
          <p:nvPr/>
        </p:nvSpPr>
        <p:spPr>
          <a:xfrm>
            <a:off x="823392" y="1884072"/>
            <a:ext cx="10912055" cy="532453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rPr>
              <a:t>NBPAS does not </a:t>
            </a:r>
            <a:r>
              <a:rPr lang="en-US" sz="2000" b="1" i="1" dirty="0">
                <a:solidFill>
                  <a:schemeClr val="tx2"/>
                </a:solidFill>
              </a:rPr>
              <a:t>provide</a:t>
            </a:r>
            <a:r>
              <a:rPr lang="en-US" sz="2000" dirty="0">
                <a:solidFill>
                  <a:schemeClr val="tx2"/>
                </a:solidFill>
              </a:rPr>
              <a:t> initial board certification but </a:t>
            </a:r>
            <a:r>
              <a:rPr lang="en-US" sz="2000" b="1" i="1" dirty="0">
                <a:solidFill>
                  <a:schemeClr val="tx2"/>
                </a:solidFill>
              </a:rPr>
              <a:t>requires</a:t>
            </a:r>
            <a:r>
              <a:rPr lang="en-US" sz="2000" dirty="0">
                <a:solidFill>
                  <a:schemeClr val="tx2"/>
                </a:solidFill>
              </a:rPr>
              <a:t> it without exception. </a:t>
            </a: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NBPAS is a pathway</a:t>
            </a:r>
            <a:r>
              <a:rPr lang="en-US" sz="2000" b="1" i="1" dirty="0">
                <a:solidFill>
                  <a:schemeClr val="tx2"/>
                </a:solidFill>
              </a:rPr>
              <a:t> </a:t>
            </a:r>
            <a:r>
              <a:rPr lang="en-US" sz="2000" dirty="0">
                <a:solidFill>
                  <a:schemeClr val="tx2"/>
                </a:solidFill>
              </a:rPr>
              <a:t>for </a:t>
            </a:r>
            <a:r>
              <a:rPr lang="en-US" sz="2000" b="1" i="1" dirty="0">
                <a:solidFill>
                  <a:schemeClr val="tx2"/>
                </a:solidFill>
              </a:rPr>
              <a:t>continuous</a:t>
            </a:r>
            <a:r>
              <a:rPr lang="en-US" sz="2000" dirty="0">
                <a:solidFill>
                  <a:schemeClr val="tx2"/>
                </a:solidFill>
              </a:rPr>
              <a:t> certification, </a:t>
            </a:r>
            <a:r>
              <a:rPr lang="en-US" sz="2000" b="1" i="1" dirty="0">
                <a:solidFill>
                  <a:schemeClr val="tx2"/>
                </a:solidFill>
              </a:rPr>
              <a:t>after </a:t>
            </a:r>
            <a:r>
              <a:rPr lang="en-US" sz="2000" dirty="0">
                <a:solidFill>
                  <a:schemeClr val="tx2"/>
                </a:solidFill>
              </a:rPr>
              <a:t>completing Initial Board Certification from an ABMS or AOA member board.</a:t>
            </a:r>
          </a:p>
          <a:p>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NBPAS Certification was created for physicians by physicians, providing a continuous board certification pathway that is </a:t>
            </a:r>
            <a:r>
              <a:rPr lang="en-US" sz="2000" b="1" i="1" dirty="0">
                <a:solidFill>
                  <a:schemeClr val="tx2"/>
                </a:solidFill>
              </a:rPr>
              <a:t>evidence based, specialty specific, and clinically relevant</a:t>
            </a:r>
            <a:r>
              <a:rPr lang="en-US" sz="2000" dirty="0">
                <a:solidFill>
                  <a:schemeClr val="tx2"/>
                </a:solidFill>
              </a:rPr>
              <a:t>. </a:t>
            </a:r>
          </a:p>
          <a:p>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NBPAS Certification </a:t>
            </a:r>
            <a:r>
              <a:rPr lang="en-US" sz="2000" b="1" i="1" dirty="0">
                <a:solidFill>
                  <a:schemeClr val="tx2"/>
                </a:solidFill>
              </a:rPr>
              <a:t>meets national accreditation requirements </a:t>
            </a:r>
            <a:r>
              <a:rPr lang="en-US" sz="2000" dirty="0">
                <a:solidFill>
                  <a:schemeClr val="tx2"/>
                </a:solidFill>
              </a:rPr>
              <a:t>for both insurers and hospitals.  (NCQA, URAC, TJC, DNV, CHIQ and ACHC)</a:t>
            </a: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NBPAS Strives to </a:t>
            </a:r>
            <a:r>
              <a:rPr lang="en-US" sz="2000" b="1" i="1" dirty="0">
                <a:solidFill>
                  <a:schemeClr val="tx2"/>
                </a:solidFill>
              </a:rPr>
              <a:t>elevate the practice of medicine over the business of medicine </a:t>
            </a:r>
            <a:r>
              <a:rPr lang="en-US" sz="2000" dirty="0">
                <a:solidFill>
                  <a:schemeClr val="tx2"/>
                </a:solidFill>
              </a:rPr>
              <a:t>by eliminating obstacles, distractions and interference allowing more time for physicians to equitably care for patients. </a:t>
            </a:r>
          </a:p>
          <a:p>
            <a:pPr marL="342900" indent="-342900">
              <a:buFont typeface="Arial" panose="020B0604020202020204" pitchFamily="34" charset="0"/>
              <a:buChar char="•"/>
            </a:pPr>
            <a:endParaRPr lang="en-US" sz="2000" dirty="0">
              <a:solidFill>
                <a:schemeClr val="tx2"/>
              </a:solidFill>
            </a:endParaRPr>
          </a:p>
          <a:p>
            <a:endParaRPr lang="en-US" sz="2000" dirty="0">
              <a:solidFill>
                <a:schemeClr val="tx2"/>
              </a:solidFill>
            </a:endParaRPr>
          </a:p>
          <a:p>
            <a:pPr marL="342900" indent="-342900">
              <a:buFont typeface="Arial" panose="020B0604020202020204" pitchFamily="34" charset="0"/>
              <a:buChar char="•"/>
            </a:pPr>
            <a:endParaRPr lang="en-US" sz="2000" dirty="0">
              <a:solidFill>
                <a:schemeClr val="tx2"/>
              </a:solidFill>
            </a:endParaRPr>
          </a:p>
        </p:txBody>
      </p:sp>
    </p:spTree>
    <p:extLst>
      <p:ext uri="{BB962C8B-B14F-4D97-AF65-F5344CB8AC3E}">
        <p14:creationId xmlns:p14="http://schemas.microsoft.com/office/powerpoint/2010/main" val="521370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27" name="Rectangle 26">
            <a:extLst>
              <a:ext uri="{FF2B5EF4-FFF2-40B4-BE49-F238E27FC236}">
                <a16:creationId xmlns:a16="http://schemas.microsoft.com/office/drawing/2014/main" id="{29143BEF-FF3E-4D4D-8507-882CB797FE4D}"/>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6" name="Google Shape;216;p10"/>
          <p:cNvPicPr preferRelativeResize="0"/>
          <p:nvPr/>
        </p:nvPicPr>
        <p:blipFill rotWithShape="1">
          <a:blip r:embed="rId3">
            <a:alphaModFix/>
          </a:blip>
          <a:srcRect/>
          <a:stretch/>
        </p:blipFill>
        <p:spPr>
          <a:xfrm>
            <a:off x="3331207" y="1717876"/>
            <a:ext cx="5529585" cy="30246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5122" name="Picture 2" descr="Junger Laboratory">
            <a:extLst>
              <a:ext uri="{FF2B5EF4-FFF2-40B4-BE49-F238E27FC236}">
                <a16:creationId xmlns:a16="http://schemas.microsoft.com/office/drawing/2014/main" id="{FA91C9B8-D07A-E047-9B07-FF251DD44C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052"/>
          <a:stretch/>
        </p:blipFill>
        <p:spPr bwMode="auto">
          <a:xfrm>
            <a:off x="8277827" y="3347439"/>
            <a:ext cx="2641185" cy="13796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yo Clinic College of Medicine and Science - Wikipedia">
            <a:extLst>
              <a:ext uri="{FF2B5EF4-FFF2-40B4-BE49-F238E27FC236}">
                <a16:creationId xmlns:a16="http://schemas.microsoft.com/office/drawing/2014/main" id="{E4BF7CAF-840B-1448-8FCB-3831EFD67C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8140" y="1974077"/>
            <a:ext cx="1163335" cy="11633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University Logo – Brand Guidelines">
            <a:extLst>
              <a:ext uri="{FF2B5EF4-FFF2-40B4-BE49-F238E27FC236}">
                <a16:creationId xmlns:a16="http://schemas.microsoft.com/office/drawing/2014/main" id="{C56C9E1C-4F40-C245-87CF-B7A9E125A8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838" b="21164"/>
          <a:stretch/>
        </p:blipFill>
        <p:spPr bwMode="auto">
          <a:xfrm>
            <a:off x="982766" y="2116596"/>
            <a:ext cx="2720661" cy="99688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NYU Langone Medical Center And Winthrop-University Hospital Announce  Non-Binding Letter Of Intent">
            <a:extLst>
              <a:ext uri="{FF2B5EF4-FFF2-40B4-BE49-F238E27FC236}">
                <a16:creationId xmlns:a16="http://schemas.microsoft.com/office/drawing/2014/main" id="{5BB14BDA-BFEF-BD46-BC87-94E258D079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6972" y="1886206"/>
            <a:ext cx="2489009" cy="130446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olumbia University Irving Medical Center | AMIA - American Medical  Informatics Association">
            <a:extLst>
              <a:ext uri="{FF2B5EF4-FFF2-40B4-BE49-F238E27FC236}">
                <a16:creationId xmlns:a16="http://schemas.microsoft.com/office/drawing/2014/main" id="{8733B4A5-6EC8-AF40-A77E-EADD17F26BC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8819" b="33892"/>
          <a:stretch/>
        </p:blipFill>
        <p:spPr bwMode="auto">
          <a:xfrm>
            <a:off x="917305" y="3706485"/>
            <a:ext cx="2720660" cy="101451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Scripps Clinic, Liberty Station | Liberty Station | San Diego, CA">
            <a:extLst>
              <a:ext uri="{FF2B5EF4-FFF2-40B4-BE49-F238E27FC236}">
                <a16:creationId xmlns:a16="http://schemas.microsoft.com/office/drawing/2014/main" id="{DA6A467C-1C8A-EC4A-A323-05F912C04E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261" y="4603297"/>
            <a:ext cx="2840234" cy="189349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For additional logos, special formats and color matching, please contact  University Trademark and Licensing Administration at dp">
            <a:extLst>
              <a:ext uri="{FF2B5EF4-FFF2-40B4-BE49-F238E27FC236}">
                <a16:creationId xmlns:a16="http://schemas.microsoft.com/office/drawing/2014/main" id="{0876E52F-7BF2-A048-923F-A98EF6D6A0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9241" y="3677777"/>
            <a:ext cx="2188463" cy="827419"/>
          </a:xfrm>
          <a:prstGeom prst="rect">
            <a:avLst/>
          </a:prstGeom>
          <a:noFill/>
          <a:extLst>
            <a:ext uri="{909E8E84-426E-40DD-AFC4-6F175D3DCCD1}">
              <a14:hiddenFill xmlns:a14="http://schemas.microsoft.com/office/drawing/2010/main">
                <a:solidFill>
                  <a:srgbClr val="FFFFFF"/>
                </a:solidFill>
              </a14:hiddenFill>
            </a:ext>
          </a:extLst>
        </p:spPr>
      </p:pic>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10">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1717799" y="695692"/>
            <a:ext cx="87313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a:solidFill>
                  <a:srgbClr val="44546A"/>
                </a:solidFill>
                <a:latin typeface="Arial"/>
                <a:cs typeface="Arial"/>
                <a:sym typeface="Arial"/>
              </a:rPr>
              <a:t>Leadership: Unpaid Physician Board of Directors</a:t>
            </a:r>
            <a:endParaRPr kumimoji="0" lang="en-US" sz="2800" b="1" i="0" u="none" strike="noStrike" kern="0" cap="none" spc="0" normalizeH="0" baseline="0" noProof="0" dirty="0">
              <a:ln>
                <a:noFill/>
              </a:ln>
              <a:solidFill>
                <a:srgbClr val="44546A"/>
              </a:solidFill>
              <a:effectLst/>
              <a:uLnTx/>
              <a:uFillTx/>
              <a:latin typeface="Arial"/>
              <a:cs typeface="Arial"/>
              <a:sym typeface="Arial"/>
            </a:endParaRPr>
          </a:p>
        </p:txBody>
      </p:sp>
      <p:pic>
        <p:nvPicPr>
          <p:cNvPr id="17" name="Picture 2" descr="Junger Laboratory">
            <a:extLst>
              <a:ext uri="{FF2B5EF4-FFF2-40B4-BE49-F238E27FC236}">
                <a16:creationId xmlns:a16="http://schemas.microsoft.com/office/drawing/2014/main" id="{B6E1A66D-144D-0146-82ED-3A6B5B2BCB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623"/>
          <a:stretch/>
        </p:blipFill>
        <p:spPr bwMode="auto">
          <a:xfrm>
            <a:off x="8106707" y="5208287"/>
            <a:ext cx="3166199" cy="72867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07F29829-E59D-6A41-BADA-60ADD4A97FEF}"/>
              </a:ext>
            </a:extLst>
          </p:cNvPr>
          <p:cNvCxnSpPr/>
          <p:nvPr/>
        </p:nvCxnSpPr>
        <p:spPr>
          <a:xfrm>
            <a:off x="2528047" y="1660745"/>
            <a:ext cx="735105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with low confidence">
            <a:extLst>
              <a:ext uri="{FF2B5EF4-FFF2-40B4-BE49-F238E27FC236}">
                <a16:creationId xmlns:a16="http://schemas.microsoft.com/office/drawing/2014/main" id="{65B444EA-FB3B-EA36-F3D6-8C5BDFADB0DA}"/>
              </a:ext>
            </a:extLst>
          </p:cNvPr>
          <p:cNvPicPr>
            <a:picLocks noChangeAspect="1"/>
          </p:cNvPicPr>
          <p:nvPr/>
        </p:nvPicPr>
        <p:blipFill>
          <a:blip r:embed="rId11"/>
          <a:stretch>
            <a:fillRect/>
          </a:stretch>
        </p:blipFill>
        <p:spPr>
          <a:xfrm>
            <a:off x="4330556" y="5220944"/>
            <a:ext cx="3530887" cy="6581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AF909B-9DC5-2F45-9A8C-7673C10FE283}"/>
              </a:ext>
            </a:extLst>
          </p:cNvPr>
          <p:cNvSpPr/>
          <p:nvPr/>
        </p:nvSpPr>
        <p:spPr>
          <a:xfrm>
            <a:off x="0" y="1487419"/>
            <a:ext cx="12192000" cy="5370104"/>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254AFF-419D-E940-BB97-190D601AED7D}"/>
              </a:ext>
            </a:extLst>
          </p:cNvPr>
          <p:cNvSpPr/>
          <p:nvPr/>
        </p:nvSpPr>
        <p:spPr>
          <a:xfrm>
            <a:off x="0" y="1487418"/>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08;p1">
            <a:extLst>
              <a:ext uri="{FF2B5EF4-FFF2-40B4-BE49-F238E27FC236}">
                <a16:creationId xmlns:a16="http://schemas.microsoft.com/office/drawing/2014/main" id="{707B24D5-A458-FF45-BF6A-0DB08AC4AC0F}"/>
              </a:ext>
            </a:extLst>
          </p:cNvPr>
          <p:cNvPicPr preferRelativeResize="0"/>
          <p:nvPr/>
        </p:nvPicPr>
        <p:blipFill rotWithShape="1">
          <a:blip r:embed="rId3">
            <a:alphaModFix/>
          </a:blip>
          <a:srcRect/>
          <a:stretch/>
        </p:blipFill>
        <p:spPr>
          <a:xfrm>
            <a:off x="10194880" y="335113"/>
            <a:ext cx="1665026" cy="910769"/>
          </a:xfrm>
          <a:prstGeom prst="rect">
            <a:avLst/>
          </a:prstGeom>
          <a:noFill/>
          <a:ln w="38100">
            <a:solidFill>
              <a:srgbClr val="AC162A"/>
            </a:solidFill>
          </a:ln>
        </p:spPr>
      </p:pic>
      <p:sp>
        <p:nvSpPr>
          <p:cNvPr id="2" name="Content Placeholder 2">
            <a:extLst>
              <a:ext uri="{FF2B5EF4-FFF2-40B4-BE49-F238E27FC236}">
                <a16:creationId xmlns:a16="http://schemas.microsoft.com/office/drawing/2014/main" id="{426CFDC5-8EA7-723E-6401-6177F903E9FA}"/>
              </a:ext>
            </a:extLst>
          </p:cNvPr>
          <p:cNvSpPr txBox="1">
            <a:spLocks/>
          </p:cNvSpPr>
          <p:nvPr/>
        </p:nvSpPr>
        <p:spPr>
          <a:xfrm>
            <a:off x="838200" y="2902380"/>
            <a:ext cx="10515600" cy="20113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chemeClr val="tx2"/>
                </a:solidFill>
                <a:latin typeface="Arial" panose="020B0604020202020204" pitchFamily="34" charset="0"/>
                <a:cs typeface="Arial" panose="020B0604020202020204" pitchFamily="34" charset="0"/>
              </a:rPr>
              <a:t>Common </a:t>
            </a:r>
            <a:br>
              <a:rPr lang="en-US" sz="4000" b="1" dirty="0">
                <a:solidFill>
                  <a:schemeClr val="tx2"/>
                </a:solidFill>
                <a:latin typeface="Arial" panose="020B0604020202020204" pitchFamily="34" charset="0"/>
                <a:cs typeface="Arial" panose="020B0604020202020204" pitchFamily="34" charset="0"/>
              </a:rPr>
            </a:br>
            <a:r>
              <a:rPr lang="en-US" sz="4000" b="1" dirty="0">
                <a:solidFill>
                  <a:schemeClr val="tx2"/>
                </a:solidFill>
                <a:latin typeface="Arial" panose="020B0604020202020204" pitchFamily="34" charset="0"/>
                <a:cs typeface="Arial" panose="020B0604020202020204" pitchFamily="34" charset="0"/>
              </a:rPr>
              <a:t>Questions and Answers </a:t>
            </a:r>
          </a:p>
          <a:p>
            <a:r>
              <a:rPr lang="en-US" sz="2000" dirty="0">
                <a:solidFill>
                  <a:schemeClr val="tx2"/>
                </a:solidFill>
                <a:latin typeface="Arial" panose="020B0604020202020204" pitchFamily="34" charset="0"/>
                <a:cs typeface="Arial" panose="020B0604020202020204" pitchFamily="34" charset="0"/>
              </a:rPr>
              <a:t>for Hospitals, Health Systems, Medical Executive Committees </a:t>
            </a:r>
            <a:br>
              <a:rPr lang="en-US" sz="2000" dirty="0">
                <a:solidFill>
                  <a:schemeClr val="tx2"/>
                </a:solidFill>
                <a:latin typeface="Arial" panose="020B0604020202020204" pitchFamily="34" charset="0"/>
                <a:cs typeface="Arial" panose="020B0604020202020204" pitchFamily="34" charset="0"/>
              </a:rPr>
            </a:br>
            <a:r>
              <a:rPr lang="en-US" sz="2000" dirty="0">
                <a:solidFill>
                  <a:schemeClr val="tx2"/>
                </a:solidFill>
                <a:latin typeface="Arial" panose="020B0604020202020204" pitchFamily="34" charset="0"/>
                <a:cs typeface="Arial" panose="020B0604020202020204" pitchFamily="34" charset="0"/>
              </a:rPr>
              <a:t>and Medical Staff Offices</a:t>
            </a:r>
          </a:p>
        </p:txBody>
      </p:sp>
    </p:spTree>
    <p:extLst>
      <p:ext uri="{BB962C8B-B14F-4D97-AF65-F5344CB8AC3E}">
        <p14:creationId xmlns:p14="http://schemas.microsoft.com/office/powerpoint/2010/main" val="338061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9F2159D4-4E24-D07B-25CA-510D2277341E}"/>
              </a:ext>
            </a:extLst>
          </p:cNvPr>
          <p:cNvSpPr/>
          <p:nvPr/>
        </p:nvSpPr>
        <p:spPr>
          <a:xfrm>
            <a:off x="0" y="45719"/>
            <a:ext cx="12192000" cy="1737362"/>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1717799" y="695692"/>
            <a:ext cx="87313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44546A"/>
                </a:solidFill>
                <a:effectLst/>
                <a:uLnTx/>
                <a:uFillTx/>
                <a:latin typeface="Arial"/>
                <a:cs typeface="Arial"/>
                <a:sym typeface="Arial"/>
              </a:rPr>
              <a:t>Is NBPAS “Accepted”?</a:t>
            </a:r>
          </a:p>
        </p:txBody>
      </p:sp>
      <p:sp>
        <p:nvSpPr>
          <p:cNvPr id="4" name="Content Placeholder 2">
            <a:extLst>
              <a:ext uri="{FF2B5EF4-FFF2-40B4-BE49-F238E27FC236}">
                <a16:creationId xmlns:a16="http://schemas.microsoft.com/office/drawing/2014/main" id="{BF82AB7F-73E8-0207-B244-050222B02D45}"/>
              </a:ext>
            </a:extLst>
          </p:cNvPr>
          <p:cNvSpPr>
            <a:spLocks noGrp="1"/>
          </p:cNvSpPr>
          <p:nvPr>
            <p:ph idx="1"/>
          </p:nvPr>
        </p:nvSpPr>
        <p:spPr>
          <a:xfrm>
            <a:off x="681721" y="2117744"/>
            <a:ext cx="10515600" cy="4351338"/>
          </a:xfrm>
        </p:spPr>
        <p:txBody>
          <a:bodyPr>
            <a:normAutofit fontScale="92500" lnSpcReduction="10000"/>
          </a:bodyPr>
          <a:lstStyle/>
          <a:p>
            <a:pPr marL="0" indent="0">
              <a:buNone/>
            </a:pPr>
            <a:r>
              <a:rPr lang="en-US" dirty="0">
                <a:solidFill>
                  <a:schemeClr val="tx2"/>
                </a:solidFill>
                <a:latin typeface="Arial" panose="020B0604020202020204" pitchFamily="34" charset="0"/>
                <a:cs typeface="Arial" panose="020B0604020202020204" pitchFamily="34" charset="0"/>
              </a:rPr>
              <a:t>NBPAS meets national accreditation standards for: </a:t>
            </a:r>
          </a:p>
          <a:p>
            <a:pPr marL="0" indent="0">
              <a:buNone/>
            </a:pPr>
            <a:endParaRPr lang="en-US"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Hospitals: </a:t>
            </a:r>
            <a:r>
              <a:rPr lang="en-US" dirty="0">
                <a:solidFill>
                  <a:schemeClr val="tx2"/>
                </a:solidFill>
                <a:latin typeface="Arial" panose="020B0604020202020204" pitchFamily="34" charset="0"/>
                <a:cs typeface="Arial" panose="020B0604020202020204" pitchFamily="34" charset="0"/>
              </a:rPr>
              <a:t>The Joint Commission, DNV, CIHQ, ACHC</a:t>
            </a:r>
          </a:p>
          <a:p>
            <a:endParaRPr lang="en-US"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Health Plans:  </a:t>
            </a:r>
            <a:r>
              <a:rPr lang="en-US" dirty="0">
                <a:solidFill>
                  <a:schemeClr val="tx2"/>
                </a:solidFill>
                <a:latin typeface="Arial" panose="020B0604020202020204" pitchFamily="34" charset="0"/>
                <a:cs typeface="Arial" panose="020B0604020202020204" pitchFamily="34" charset="0"/>
              </a:rPr>
              <a:t>NCQA and URAC</a:t>
            </a:r>
          </a:p>
          <a:p>
            <a:endParaRPr lang="en-US"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Primary Source Verification (PSV) </a:t>
            </a:r>
            <a:r>
              <a:rPr lang="en-US" dirty="0">
                <a:solidFill>
                  <a:schemeClr val="tx2"/>
                </a:solidFill>
                <a:latin typeface="Arial" panose="020B0604020202020204" pitchFamily="34" charset="0"/>
                <a:cs typeface="Arial" panose="020B0604020202020204" pitchFamily="34" charset="0"/>
              </a:rPr>
              <a:t>performed</a:t>
            </a:r>
            <a:r>
              <a:rPr lang="en-US" b="1" dirty="0">
                <a:solidFill>
                  <a:schemeClr val="tx2"/>
                </a:solidFill>
                <a:latin typeface="Arial" panose="020B0604020202020204" pitchFamily="34" charset="0"/>
                <a:cs typeface="Arial" panose="020B0604020202020204" pitchFamily="34" charset="0"/>
              </a:rPr>
              <a:t> </a:t>
            </a:r>
            <a:r>
              <a:rPr lang="en-US" dirty="0">
                <a:solidFill>
                  <a:schemeClr val="tx2"/>
                </a:solidFill>
                <a:latin typeface="Arial" panose="020B0604020202020204" pitchFamily="34" charset="0"/>
                <a:cs typeface="Arial" panose="020B0604020202020204" pitchFamily="34" charset="0"/>
              </a:rPr>
              <a:t>for all physicians</a:t>
            </a:r>
          </a:p>
          <a:p>
            <a:endParaRPr lang="en-US" dirty="0">
              <a:solidFill>
                <a:schemeClr val="tx2"/>
              </a:solidFill>
              <a:latin typeface="Arial" panose="020B0604020202020204" pitchFamily="34" charset="0"/>
              <a:cs typeface="Arial" panose="020B0604020202020204" pitchFamily="34" charset="0"/>
            </a:endParaRPr>
          </a:p>
          <a:p>
            <a:r>
              <a:rPr lang="en-US" sz="2800" b="1" dirty="0">
                <a:solidFill>
                  <a:schemeClr val="tx2"/>
                </a:solidFill>
                <a:latin typeface="Arial" panose="020B0604020202020204" pitchFamily="34" charset="0"/>
                <a:cs typeface="Arial" panose="020B0604020202020204" pitchFamily="34" charset="0"/>
              </a:rPr>
              <a:t>Accepted</a:t>
            </a:r>
            <a:r>
              <a:rPr lang="en-US" sz="2800" dirty="0">
                <a:solidFill>
                  <a:schemeClr val="tx2"/>
                </a:solidFill>
                <a:latin typeface="Arial" panose="020B0604020202020204" pitchFamily="34" charset="0"/>
                <a:cs typeface="Arial" panose="020B0604020202020204" pitchFamily="34" charset="0"/>
              </a:rPr>
              <a:t> at nearly 200 hospitals, health systems, telemedicine companies, private practices, payers, and growing steadily</a:t>
            </a:r>
          </a:p>
          <a:p>
            <a:pPr marL="0" indent="0">
              <a:buNone/>
            </a:pPr>
            <a:endParaRPr lang="en-US" sz="2800" dirty="0">
              <a:solidFill>
                <a:schemeClr val="tx2"/>
              </a:solidFill>
              <a:latin typeface="Arial" panose="020B0604020202020204" pitchFamily="34" charset="0"/>
              <a:cs typeface="Arial" panose="020B0604020202020204" pitchFamily="34" charset="0"/>
            </a:endParaRPr>
          </a:p>
          <a:p>
            <a:pPr marL="0" indent="0">
              <a:buNone/>
            </a:pPr>
            <a:endParaRPr lang="en-US" dirty="0">
              <a:solidFill>
                <a:schemeClr val="tx2"/>
              </a:solidFill>
              <a:latin typeface="Arial" panose="020B0604020202020204" pitchFamily="34" charset="0"/>
              <a:cs typeface="Arial" panose="020B0604020202020204" pitchFamily="34" charset="0"/>
            </a:endParaRPr>
          </a:p>
          <a:p>
            <a:pPr marL="0" indent="0">
              <a:buNone/>
            </a:pPr>
            <a:endParaRPr lang="en-US" dirty="0"/>
          </a:p>
        </p:txBody>
      </p:sp>
      <p:sp>
        <p:nvSpPr>
          <p:cNvPr id="5" name="Rectangle 1">
            <a:extLst>
              <a:ext uri="{FF2B5EF4-FFF2-40B4-BE49-F238E27FC236}">
                <a16:creationId xmlns:a16="http://schemas.microsoft.com/office/drawing/2014/main" id="{4EE1750C-D61F-ACCE-FA27-4EA9B0AC1CE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mn-ea"/>
                <a:cs typeface="+mn-cs"/>
              </a:rPr>
              <a:t> </a:t>
            </a:r>
            <a:r>
              <a:rPr kumimoji="0" lang="en-US" altLang="en-US" sz="12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709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E0BAED-C0E9-F7AF-58DF-BC3B3B852E56}"/>
              </a:ext>
            </a:extLst>
          </p:cNvPr>
          <p:cNvSpPr/>
          <p:nvPr/>
        </p:nvSpPr>
        <p:spPr>
          <a:xfrm>
            <a:off x="0" y="29429"/>
            <a:ext cx="12192000" cy="1118266"/>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 letter&#10;&#10;Description automatically generated">
            <a:extLst>
              <a:ext uri="{FF2B5EF4-FFF2-40B4-BE49-F238E27FC236}">
                <a16:creationId xmlns:a16="http://schemas.microsoft.com/office/drawing/2014/main" id="{D494B097-025C-74A4-16F1-81CFF9127756}"/>
              </a:ext>
            </a:extLst>
          </p:cNvPr>
          <p:cNvPicPr>
            <a:picLocks noChangeAspect="1"/>
          </p:cNvPicPr>
          <p:nvPr/>
        </p:nvPicPr>
        <p:blipFill>
          <a:blip r:embed="rId3"/>
          <a:stretch>
            <a:fillRect/>
          </a:stretch>
        </p:blipFill>
        <p:spPr>
          <a:xfrm>
            <a:off x="0" y="1402124"/>
            <a:ext cx="5810063" cy="5057795"/>
          </a:xfrm>
          <a:prstGeom prst="rect">
            <a:avLst/>
          </a:prstGeom>
        </p:spPr>
      </p:pic>
      <p:pic>
        <p:nvPicPr>
          <p:cNvPr id="5" name="Content Placeholder 4" descr="Graphical user interface, text, application, email&#10;&#10;Description automatically generated">
            <a:extLst>
              <a:ext uri="{FF2B5EF4-FFF2-40B4-BE49-F238E27FC236}">
                <a16:creationId xmlns:a16="http://schemas.microsoft.com/office/drawing/2014/main" id="{D90CBB09-3386-DE20-DEB5-554935FDA053}"/>
              </a:ext>
            </a:extLst>
          </p:cNvPr>
          <p:cNvPicPr>
            <a:picLocks noGrp="1" noChangeAspect="1"/>
          </p:cNvPicPr>
          <p:nvPr>
            <p:ph idx="1"/>
          </p:nvPr>
        </p:nvPicPr>
        <p:blipFill rotWithShape="1">
          <a:blip r:embed="rId4"/>
          <a:srcRect b="18374"/>
          <a:stretch/>
        </p:blipFill>
        <p:spPr>
          <a:xfrm>
            <a:off x="5552849" y="3590492"/>
            <a:ext cx="6539758" cy="3115475"/>
          </a:xfrm>
        </p:spPr>
      </p:pic>
      <p:pic>
        <p:nvPicPr>
          <p:cNvPr id="12" name="Picture 11" descr="Text&#10;&#10;Description automatically generated with medium confidence">
            <a:extLst>
              <a:ext uri="{FF2B5EF4-FFF2-40B4-BE49-F238E27FC236}">
                <a16:creationId xmlns:a16="http://schemas.microsoft.com/office/drawing/2014/main" id="{B3654797-2EDF-086B-0AE1-28FB916B0FA2}"/>
              </a:ext>
            </a:extLst>
          </p:cNvPr>
          <p:cNvPicPr>
            <a:picLocks noChangeAspect="1"/>
          </p:cNvPicPr>
          <p:nvPr/>
        </p:nvPicPr>
        <p:blipFill>
          <a:blip r:embed="rId5"/>
          <a:stretch>
            <a:fillRect/>
          </a:stretch>
        </p:blipFill>
        <p:spPr>
          <a:xfrm>
            <a:off x="5420299" y="1124522"/>
            <a:ext cx="6415093" cy="1996535"/>
          </a:xfrm>
          <a:prstGeom prst="rect">
            <a:avLst/>
          </a:prstGeom>
        </p:spPr>
      </p:pic>
      <p:sp>
        <p:nvSpPr>
          <p:cNvPr id="13" name="TextBox 12">
            <a:extLst>
              <a:ext uri="{FF2B5EF4-FFF2-40B4-BE49-F238E27FC236}">
                <a16:creationId xmlns:a16="http://schemas.microsoft.com/office/drawing/2014/main" id="{9C8B0497-A072-AE8C-B81E-97F4AE271C7F}"/>
              </a:ext>
            </a:extLst>
          </p:cNvPr>
          <p:cNvSpPr txBox="1"/>
          <p:nvPr/>
        </p:nvSpPr>
        <p:spPr>
          <a:xfrm>
            <a:off x="215932" y="29429"/>
            <a:ext cx="11976068" cy="954107"/>
          </a:xfrm>
          <a:prstGeom prst="rect">
            <a:avLst/>
          </a:prstGeom>
          <a:noFill/>
        </p:spPr>
        <p:txBody>
          <a:bodyPr wrap="square" rtlCol="0">
            <a:spAutoFit/>
          </a:bodyPr>
          <a:lstStyle/>
          <a:p>
            <a:pPr algn="ctr"/>
            <a:r>
              <a:rPr lang="en-US" sz="2800" dirty="0">
                <a:solidFill>
                  <a:schemeClr val="tx2"/>
                </a:solidFill>
                <a:latin typeface="Arial" panose="020B0604020202020204" pitchFamily="34" charset="0"/>
                <a:cs typeface="Arial" panose="020B0604020202020204" pitchFamily="34" charset="0"/>
              </a:rPr>
              <a:t>NBPAS added as an “</a:t>
            </a:r>
            <a:r>
              <a:rPr lang="en-US" sz="2800" b="1" dirty="0">
                <a:solidFill>
                  <a:schemeClr val="tx2"/>
                </a:solidFill>
                <a:latin typeface="Arial" panose="020B0604020202020204" pitchFamily="34" charset="0"/>
                <a:cs typeface="Arial" panose="020B0604020202020204" pitchFamily="34" charset="0"/>
              </a:rPr>
              <a:t>designated equivalent source agency</a:t>
            </a:r>
            <a:r>
              <a:rPr lang="en-US" sz="2800" dirty="0">
                <a:solidFill>
                  <a:schemeClr val="tx2"/>
                </a:solidFill>
                <a:latin typeface="Arial" panose="020B0604020202020204" pitchFamily="34" charset="0"/>
                <a:cs typeface="Arial" panose="020B0604020202020204" pitchFamily="34" charset="0"/>
              </a:rPr>
              <a:t>” by TJC and an “</a:t>
            </a:r>
            <a:r>
              <a:rPr lang="en-US" sz="2800" b="1" dirty="0">
                <a:solidFill>
                  <a:schemeClr val="tx2"/>
                </a:solidFill>
                <a:latin typeface="Arial" panose="020B0604020202020204" pitchFamily="34" charset="0"/>
                <a:cs typeface="Arial" panose="020B0604020202020204" pitchFamily="34" charset="0"/>
              </a:rPr>
              <a:t>acceptable source for board certification</a:t>
            </a:r>
            <a:r>
              <a:rPr lang="en-US" sz="2800" dirty="0">
                <a:solidFill>
                  <a:schemeClr val="tx2"/>
                </a:solidFill>
                <a:latin typeface="Arial" panose="020B0604020202020204" pitchFamily="34" charset="0"/>
                <a:cs typeface="Arial" panose="020B0604020202020204" pitchFamily="34" charset="0"/>
              </a:rPr>
              <a:t>” by NCQA.</a:t>
            </a:r>
          </a:p>
        </p:txBody>
      </p:sp>
      <p:pic>
        <p:nvPicPr>
          <p:cNvPr id="16" name="Picture 15" descr="Graphical user interface, text&#10;&#10;Description automatically generated">
            <a:extLst>
              <a:ext uri="{FF2B5EF4-FFF2-40B4-BE49-F238E27FC236}">
                <a16:creationId xmlns:a16="http://schemas.microsoft.com/office/drawing/2014/main" id="{D5D9B96F-22FA-118E-E7D8-0E98244FD3E1}"/>
              </a:ext>
            </a:extLst>
          </p:cNvPr>
          <p:cNvPicPr>
            <a:picLocks noChangeAspect="1"/>
          </p:cNvPicPr>
          <p:nvPr/>
        </p:nvPicPr>
        <p:blipFill rotWithShape="1">
          <a:blip r:embed="rId6"/>
          <a:srcRect t="58326"/>
          <a:stretch/>
        </p:blipFill>
        <p:spPr>
          <a:xfrm>
            <a:off x="5295634" y="3091683"/>
            <a:ext cx="6539758" cy="401485"/>
          </a:xfrm>
          <a:prstGeom prst="rect">
            <a:avLst/>
          </a:prstGeom>
        </p:spPr>
      </p:pic>
    </p:spTree>
    <p:extLst>
      <p:ext uri="{BB962C8B-B14F-4D97-AF65-F5344CB8AC3E}">
        <p14:creationId xmlns:p14="http://schemas.microsoft.com/office/powerpoint/2010/main" val="72304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9F2159D4-4E24-D07B-25CA-510D2277341E}"/>
              </a:ext>
            </a:extLst>
          </p:cNvPr>
          <p:cNvSpPr/>
          <p:nvPr/>
        </p:nvSpPr>
        <p:spPr>
          <a:xfrm>
            <a:off x="0" y="45719"/>
            <a:ext cx="12192000" cy="1737362"/>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1219193" y="725269"/>
            <a:ext cx="97536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44546A"/>
                </a:solidFill>
                <a:effectLst/>
                <a:uLnTx/>
                <a:uFillTx/>
                <a:latin typeface="Arial"/>
                <a:cs typeface="Arial"/>
                <a:sym typeface="Arial"/>
              </a:rPr>
              <a:t>What About Health </a:t>
            </a:r>
            <a:r>
              <a:rPr lang="en-US" sz="3600" b="1" kern="0" dirty="0">
                <a:solidFill>
                  <a:srgbClr val="44546A"/>
                </a:solidFill>
                <a:latin typeface="Arial"/>
                <a:cs typeface="Arial"/>
                <a:sym typeface="Arial"/>
              </a:rPr>
              <a:t>I</a:t>
            </a:r>
            <a:r>
              <a:rPr kumimoji="0" lang="en-US" sz="3600" b="1" i="0" u="none" strike="noStrike" kern="0" cap="none" spc="0" normalizeH="0" baseline="0" noProof="0" dirty="0" err="1">
                <a:ln>
                  <a:noFill/>
                </a:ln>
                <a:solidFill>
                  <a:srgbClr val="44546A"/>
                </a:solidFill>
                <a:effectLst/>
                <a:uLnTx/>
                <a:uFillTx/>
                <a:latin typeface="Arial"/>
                <a:cs typeface="Arial"/>
                <a:sym typeface="Arial"/>
              </a:rPr>
              <a:t>nsurance</a:t>
            </a:r>
            <a:r>
              <a:rPr kumimoji="0" lang="en-US" sz="3600" b="1" i="0" u="none" strike="noStrike" kern="0" cap="none" spc="0" normalizeH="0" baseline="0" noProof="0" dirty="0">
                <a:ln>
                  <a:noFill/>
                </a:ln>
                <a:solidFill>
                  <a:srgbClr val="44546A"/>
                </a:solidFill>
                <a:effectLst/>
                <a:uLnTx/>
                <a:uFillTx/>
                <a:latin typeface="Arial"/>
                <a:cs typeface="Arial"/>
                <a:sym typeface="Arial"/>
              </a:rPr>
              <a:t> </a:t>
            </a:r>
            <a:r>
              <a:rPr lang="en-US" sz="3600" b="1" kern="0" dirty="0">
                <a:solidFill>
                  <a:srgbClr val="44546A"/>
                </a:solidFill>
                <a:latin typeface="Arial"/>
                <a:cs typeface="Arial"/>
                <a:sym typeface="Arial"/>
              </a:rPr>
              <a:t>C</a:t>
            </a:r>
            <a:r>
              <a:rPr kumimoji="0" lang="en-US" sz="3600" b="1" i="0" u="none" strike="noStrike" kern="0" cap="none" spc="0" normalizeH="0" baseline="0" noProof="0" dirty="0" err="1">
                <a:ln>
                  <a:noFill/>
                </a:ln>
                <a:solidFill>
                  <a:srgbClr val="44546A"/>
                </a:solidFill>
                <a:effectLst/>
                <a:uLnTx/>
                <a:uFillTx/>
                <a:latin typeface="Arial"/>
                <a:cs typeface="Arial"/>
                <a:sym typeface="Arial"/>
              </a:rPr>
              <a:t>ompanies</a:t>
            </a:r>
            <a:r>
              <a:rPr kumimoji="0" lang="en-US" sz="3600" b="1" i="0" u="none" strike="noStrike" kern="0" cap="none" spc="0" normalizeH="0" baseline="0" noProof="0" dirty="0">
                <a:ln>
                  <a:noFill/>
                </a:ln>
                <a:solidFill>
                  <a:srgbClr val="44546A"/>
                </a:solidFill>
                <a:effectLst/>
                <a:uLnTx/>
                <a:uFillTx/>
                <a:latin typeface="Arial"/>
                <a:cs typeface="Arial"/>
                <a:sym typeface="Arial"/>
              </a:rPr>
              <a:t>?</a:t>
            </a:r>
          </a:p>
        </p:txBody>
      </p:sp>
      <p:sp>
        <p:nvSpPr>
          <p:cNvPr id="6" name="Oval 5">
            <a:extLst>
              <a:ext uri="{FF2B5EF4-FFF2-40B4-BE49-F238E27FC236}">
                <a16:creationId xmlns:a16="http://schemas.microsoft.com/office/drawing/2014/main" id="{D214F597-3172-ED0B-59D2-503E62F424BF}"/>
              </a:ext>
            </a:extLst>
          </p:cNvPr>
          <p:cNvSpPr/>
          <p:nvPr/>
        </p:nvSpPr>
        <p:spPr>
          <a:xfrm>
            <a:off x="9584214" y="3429000"/>
            <a:ext cx="2057400" cy="20574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416AE5-E8ED-C302-8568-06085F01A6B3}"/>
              </a:ext>
            </a:extLst>
          </p:cNvPr>
          <p:cNvSpPr txBox="1"/>
          <p:nvPr/>
        </p:nvSpPr>
        <p:spPr>
          <a:xfrm>
            <a:off x="695532" y="2021330"/>
            <a:ext cx="888868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4546A"/>
                </a:solidFill>
                <a:effectLst/>
                <a:uLnTx/>
                <a:uFillTx/>
                <a:latin typeface="Arial"/>
                <a:cs typeface="Arial"/>
                <a:sym typeface="Arial"/>
              </a:rPr>
              <a:t>Widespread and Growing </a:t>
            </a:r>
            <a:r>
              <a:rPr lang="en-US" sz="2800" b="1" kern="0" dirty="0">
                <a:solidFill>
                  <a:srgbClr val="44546A"/>
                </a:solidFill>
                <a:latin typeface="Arial"/>
                <a:cs typeface="Arial"/>
                <a:sym typeface="Arial"/>
              </a:rPr>
              <a:t>Recognition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800" b="1" kern="0" dirty="0">
              <a:solidFill>
                <a:srgbClr val="44546A"/>
              </a:solidFill>
              <a:latin typeface="Arial"/>
              <a:cs typeface="Arial"/>
              <a:sym typeface="Arial"/>
            </a:endParaRPr>
          </a:p>
          <a:p>
            <a:pPr marL="457200" marR="0" lvl="0"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kern="0" dirty="0">
                <a:solidFill>
                  <a:srgbClr val="44546A"/>
                </a:solidFill>
                <a:latin typeface="Arial"/>
                <a:cs typeface="Arial"/>
                <a:sym typeface="Arial"/>
              </a:rPr>
              <a:t>Meets national accreditation standards by CMS-deemed agencies for health plans (NCQA, URAC)</a:t>
            </a:r>
          </a:p>
          <a:p>
            <a:pPr marL="457200" lvl="0" indent="-457200">
              <a:buClr>
                <a:srgbClr val="000000"/>
              </a:buClr>
              <a:buFont typeface="Arial" panose="020B0604020202020204" pitchFamily="34" charset="0"/>
              <a:buChar char="•"/>
              <a:defRPr/>
            </a:pPr>
            <a:endParaRPr lang="en-US" sz="2800" kern="0" dirty="0">
              <a:solidFill>
                <a:srgbClr val="44546A"/>
              </a:solidFill>
              <a:latin typeface="Arial"/>
              <a:cs typeface="Arial"/>
              <a:sym typeface="Arial"/>
            </a:endParaRPr>
          </a:p>
          <a:p>
            <a:pPr marL="457200" lvl="0" indent="-457200">
              <a:buClr>
                <a:srgbClr val="000000"/>
              </a:buClr>
              <a:buFont typeface="Arial" panose="020B0604020202020204" pitchFamily="34" charset="0"/>
              <a:buChar char="•"/>
              <a:defRPr/>
            </a:pPr>
            <a:r>
              <a:rPr lang="en-US" sz="2800" b="1" kern="0" dirty="0">
                <a:solidFill>
                  <a:srgbClr val="44546A"/>
                </a:solidFill>
                <a:latin typeface="Arial"/>
                <a:cs typeface="Arial"/>
                <a:sym typeface="Arial"/>
              </a:rPr>
              <a:t>Importan</a:t>
            </a:r>
            <a:r>
              <a:rPr lang="en-US" sz="2800" kern="0" dirty="0">
                <a:solidFill>
                  <a:srgbClr val="44546A"/>
                </a:solidFill>
                <a:latin typeface="Arial"/>
                <a:cs typeface="Arial"/>
                <a:sym typeface="Arial"/>
              </a:rPr>
              <a:t>t: These standards allow </a:t>
            </a:r>
            <a:r>
              <a:rPr lang="en-US" sz="2800" u="sng" kern="0" dirty="0">
                <a:solidFill>
                  <a:srgbClr val="44546A"/>
                </a:solidFill>
                <a:latin typeface="Arial"/>
                <a:cs typeface="Arial"/>
                <a:sym typeface="Arial"/>
              </a:rPr>
              <a:t>hospitals</a:t>
            </a:r>
            <a:r>
              <a:rPr lang="en-US" sz="2800" kern="0" dirty="0">
                <a:solidFill>
                  <a:srgbClr val="44546A"/>
                </a:solidFill>
                <a:latin typeface="Arial"/>
                <a:cs typeface="Arial"/>
                <a:sym typeface="Arial"/>
              </a:rPr>
              <a:t> to determine internal physician credentialing requirements, not health plans. </a:t>
            </a:r>
            <a:endParaRPr kumimoji="0" lang="en-US" sz="2800" i="0" u="none" strike="noStrike" kern="0" cap="none" spc="0" normalizeH="0" baseline="0" noProof="0" dirty="0">
              <a:ln>
                <a:noFill/>
              </a:ln>
              <a:solidFill>
                <a:srgbClr val="44546A"/>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44546A"/>
              </a:solidFill>
              <a:effectLst/>
              <a:uLnTx/>
              <a:uFillTx/>
              <a:latin typeface="Arial"/>
              <a:cs typeface="Arial"/>
              <a:sym typeface="Arial"/>
            </a:endParaRPr>
          </a:p>
        </p:txBody>
      </p:sp>
      <p:pic>
        <p:nvPicPr>
          <p:cNvPr id="10" name="Graphic 9" descr="Checkmark outline">
            <a:extLst>
              <a:ext uri="{FF2B5EF4-FFF2-40B4-BE49-F238E27FC236}">
                <a16:creationId xmlns:a16="http://schemas.microsoft.com/office/drawing/2014/main" id="{4A454777-CE43-C7C4-1378-4B5C794E2B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4494" y="3936490"/>
            <a:ext cx="1080557" cy="1080557"/>
          </a:xfrm>
          <a:prstGeom prst="rect">
            <a:avLst/>
          </a:prstGeom>
        </p:spPr>
      </p:pic>
    </p:spTree>
    <p:extLst>
      <p:ext uri="{BB962C8B-B14F-4D97-AF65-F5344CB8AC3E}">
        <p14:creationId xmlns:p14="http://schemas.microsoft.com/office/powerpoint/2010/main" val="308700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1730327" y="433683"/>
            <a:ext cx="873134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4546A"/>
                </a:solidFill>
                <a:effectLst/>
                <a:uLnTx/>
                <a:uFillTx/>
                <a:latin typeface="Arial"/>
                <a:cs typeface="Arial"/>
                <a:sym typeface="Arial"/>
              </a:rPr>
              <a:t>What are NBPAS Clinical and Professional Requirements?</a:t>
            </a:r>
            <a:endParaRPr kumimoji="0" lang="en-US" i="0" u="none" strike="noStrike" kern="0" cap="none" spc="0" normalizeH="0" baseline="0" noProof="0" dirty="0">
              <a:ln>
                <a:noFill/>
              </a:ln>
              <a:solidFill>
                <a:srgbClr val="44546A"/>
              </a:solidFill>
              <a:effectLst/>
              <a:uLnTx/>
              <a:uFillTx/>
              <a:latin typeface="Arial"/>
              <a:cs typeface="Arial"/>
              <a:sym typeface="Arial"/>
            </a:endParaRPr>
          </a:p>
        </p:txBody>
      </p:sp>
      <p:cxnSp>
        <p:nvCxnSpPr>
          <p:cNvPr id="6" name="Straight Connector 5">
            <a:extLst>
              <a:ext uri="{FF2B5EF4-FFF2-40B4-BE49-F238E27FC236}">
                <a16:creationId xmlns:a16="http://schemas.microsoft.com/office/drawing/2014/main" id="{07F29829-E59D-6A41-BADA-60ADD4A97FEF}"/>
              </a:ext>
            </a:extLst>
          </p:cNvPr>
          <p:cNvCxnSpPr/>
          <p:nvPr/>
        </p:nvCxnSpPr>
        <p:spPr>
          <a:xfrm>
            <a:off x="2541695" y="1387790"/>
            <a:ext cx="735105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15B80B90-52F2-A800-05EC-B34153BC242A}"/>
              </a:ext>
            </a:extLst>
          </p:cNvPr>
          <p:cNvSpPr>
            <a:spLocks noGrp="1"/>
          </p:cNvSpPr>
          <p:nvPr>
            <p:ph idx="1"/>
          </p:nvPr>
        </p:nvSpPr>
        <p:spPr>
          <a:xfrm>
            <a:off x="838200" y="1825625"/>
            <a:ext cx="10515600" cy="4351338"/>
          </a:xfrm>
        </p:spPr>
        <p:txBody>
          <a:bodyPr>
            <a:normAutofit fontScale="85000" lnSpcReduction="10000"/>
          </a:bodyPr>
          <a:lstStyle/>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ACGME-accredited residency and/or fellowship </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Initial board certification through an ABMS/AOA member board in the applied-for specialty</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Minimum 50 AMA PRA Category 1 CME™ (100 CME if previous certification lapsed)</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Active/unrestricted medical license</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Outpatient/hospital privileges (certain surgical specialties)</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2-year recertification cycle</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$94.50/year regardless of number of specialties, 72% savings (on average)</a:t>
            </a:r>
          </a:p>
          <a:p>
            <a:pPr>
              <a:spcAft>
                <a:spcPts val="1800"/>
              </a:spcAft>
              <a:buFont typeface="Wingdings" pitchFamily="2" charset="2"/>
              <a:buChar char="ü"/>
            </a:pPr>
            <a:endParaRPr lang="en-US" sz="2400" dirty="0">
              <a:solidFill>
                <a:schemeClr val="tx2"/>
              </a:solidFill>
              <a:latin typeface="Arial" panose="020B0604020202020204" pitchFamily="34" charset="0"/>
              <a:cs typeface="Arial" panose="020B0604020202020204" pitchFamily="34" charset="0"/>
            </a:endParaRPr>
          </a:p>
          <a:p>
            <a:pPr>
              <a:spcAft>
                <a:spcPts val="1800"/>
              </a:spcAft>
              <a:buFont typeface="Wingdings" pitchFamily="2" charset="2"/>
              <a:buChar char="ü"/>
            </a:pPr>
            <a:endParaRPr lang="en-US" sz="2400" dirty="0">
              <a:solidFill>
                <a:schemeClr val="tx2"/>
              </a:solidFill>
              <a:latin typeface="Arial" panose="020B0604020202020204" pitchFamily="34" charset="0"/>
              <a:cs typeface="Arial" panose="020B0604020202020204" pitchFamily="34" charset="0"/>
            </a:endParaRPr>
          </a:p>
          <a:p>
            <a:pPr>
              <a:spcAft>
                <a:spcPts val="1800"/>
              </a:spcAft>
              <a:buFont typeface="Wingdings" pitchFamily="2" charset="2"/>
              <a:buChar char="ü"/>
            </a:pPr>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0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9F2159D4-4E24-D07B-25CA-510D2277341E}"/>
              </a:ext>
            </a:extLst>
          </p:cNvPr>
          <p:cNvSpPr/>
          <p:nvPr/>
        </p:nvSpPr>
        <p:spPr>
          <a:xfrm>
            <a:off x="18265" y="25103"/>
            <a:ext cx="12192000" cy="1737362"/>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1748592" y="570713"/>
            <a:ext cx="87313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44546A"/>
                </a:solidFill>
                <a:effectLst/>
                <a:uLnTx/>
                <a:uFillTx/>
                <a:latin typeface="Arial"/>
                <a:ea typeface="+mn-ea"/>
                <a:cs typeface="Arial"/>
                <a:sym typeface="Arial"/>
              </a:rPr>
              <a:t>Will NBPAS Help Reduce Costs?</a:t>
            </a:r>
          </a:p>
        </p:txBody>
      </p:sp>
      <p:sp>
        <p:nvSpPr>
          <p:cNvPr id="3" name="Rectangle 2">
            <a:extLst>
              <a:ext uri="{FF2B5EF4-FFF2-40B4-BE49-F238E27FC236}">
                <a16:creationId xmlns:a16="http://schemas.microsoft.com/office/drawing/2014/main" id="{CAC0142A-3ADB-38AE-EBF8-3654267DEC2A}"/>
              </a:ext>
            </a:extLst>
          </p:cNvPr>
          <p:cNvSpPr/>
          <p:nvPr/>
        </p:nvSpPr>
        <p:spPr>
          <a:xfrm>
            <a:off x="5956260" y="2311908"/>
            <a:ext cx="6190171" cy="2951687"/>
          </a:xfrm>
          <a:prstGeom prst="rect">
            <a:avLst/>
          </a:prstGeom>
          <a:solidFill>
            <a:srgbClr val="ED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Rectangle 3">
            <a:extLst>
              <a:ext uri="{FF2B5EF4-FFF2-40B4-BE49-F238E27FC236}">
                <a16:creationId xmlns:a16="http://schemas.microsoft.com/office/drawing/2014/main" id="{8161D24E-9083-0065-6282-0E3CB8F82C9D}"/>
              </a:ext>
            </a:extLst>
          </p:cNvPr>
          <p:cNvSpPr/>
          <p:nvPr/>
        </p:nvSpPr>
        <p:spPr>
          <a:xfrm>
            <a:off x="0" y="5386307"/>
            <a:ext cx="12192000" cy="1471692"/>
          </a:xfrm>
          <a:prstGeom prst="rect">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2">
            <a:extLst>
              <a:ext uri="{FF2B5EF4-FFF2-40B4-BE49-F238E27FC236}">
                <a16:creationId xmlns:a16="http://schemas.microsoft.com/office/drawing/2014/main" id="{09ACE25E-8A52-E7F9-821F-47D65AB7D937}"/>
              </a:ext>
            </a:extLst>
          </p:cNvPr>
          <p:cNvSpPr txBox="1">
            <a:spLocks/>
          </p:cNvSpPr>
          <p:nvPr/>
        </p:nvSpPr>
        <p:spPr>
          <a:xfrm>
            <a:off x="470345" y="2392373"/>
            <a:ext cx="5024933" cy="786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44546A"/>
                </a:solidFill>
                <a:effectLst/>
                <a:uLnTx/>
                <a:uFillTx/>
                <a:latin typeface="Arial Black" panose="020B0604020202020204" pitchFamily="34" charset="0"/>
                <a:ea typeface="+mn-ea"/>
                <a:cs typeface="Arial Black" panose="020B0604020202020204" pitchFamily="34" charset="0"/>
              </a:rPr>
              <a:t>ABIM</a:t>
            </a:r>
          </a:p>
        </p:txBody>
      </p:sp>
      <p:sp>
        <p:nvSpPr>
          <p:cNvPr id="12" name="Content Placeholder 3">
            <a:extLst>
              <a:ext uri="{FF2B5EF4-FFF2-40B4-BE49-F238E27FC236}">
                <a16:creationId xmlns:a16="http://schemas.microsoft.com/office/drawing/2014/main" id="{AB73815F-627A-7580-160E-FCB24128A059}"/>
              </a:ext>
            </a:extLst>
          </p:cNvPr>
          <p:cNvSpPr txBox="1">
            <a:spLocks/>
          </p:cNvSpPr>
          <p:nvPr/>
        </p:nvSpPr>
        <p:spPr>
          <a:xfrm>
            <a:off x="798473" y="3097283"/>
            <a:ext cx="5160963" cy="27030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Annual MOC/LKA fee:  $220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1 sub-specialty:  $120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 Placeholder 4">
            <a:extLst>
              <a:ext uri="{FF2B5EF4-FFF2-40B4-BE49-F238E27FC236}">
                <a16:creationId xmlns:a16="http://schemas.microsoft.com/office/drawing/2014/main" id="{8DD3018F-D06B-AEAB-8508-7C14AB61D26D}"/>
              </a:ext>
            </a:extLst>
          </p:cNvPr>
          <p:cNvSpPr txBox="1">
            <a:spLocks/>
          </p:cNvSpPr>
          <p:nvPr/>
        </p:nvSpPr>
        <p:spPr>
          <a:xfrm>
            <a:off x="6563808" y="2515126"/>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44546A"/>
                </a:solidFill>
                <a:effectLst/>
                <a:uLnTx/>
                <a:uFillTx/>
                <a:latin typeface="Arial Black" panose="020B0604020202020204" pitchFamily="34" charset="0"/>
                <a:ea typeface="+mn-ea"/>
                <a:cs typeface="Arial Black" panose="020B0604020202020204" pitchFamily="34" charset="0"/>
              </a:rPr>
              <a:t>NBPAS</a:t>
            </a:r>
          </a:p>
        </p:txBody>
      </p:sp>
      <p:sp>
        <p:nvSpPr>
          <p:cNvPr id="14" name="Content Placeholder 5">
            <a:extLst>
              <a:ext uri="{FF2B5EF4-FFF2-40B4-BE49-F238E27FC236}">
                <a16:creationId xmlns:a16="http://schemas.microsoft.com/office/drawing/2014/main" id="{46C05E7F-EFB2-C256-178B-649A134833E9}"/>
              </a:ext>
            </a:extLst>
          </p:cNvPr>
          <p:cNvSpPr txBox="1">
            <a:spLocks/>
          </p:cNvSpPr>
          <p:nvPr/>
        </p:nvSpPr>
        <p:spPr>
          <a:xfrm>
            <a:off x="6782732" y="3352130"/>
            <a:ext cx="5183188" cy="14109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Annual NBPAS cost:  $94.50</a:t>
            </a:r>
          </a:p>
        </p:txBody>
      </p:sp>
      <p:sp>
        <p:nvSpPr>
          <p:cNvPr id="15" name="TextBox 14">
            <a:extLst>
              <a:ext uri="{FF2B5EF4-FFF2-40B4-BE49-F238E27FC236}">
                <a16:creationId xmlns:a16="http://schemas.microsoft.com/office/drawing/2014/main" id="{2CBC3F39-CA2F-33DA-56E9-8BF4B8FFC773}"/>
              </a:ext>
            </a:extLst>
          </p:cNvPr>
          <p:cNvSpPr txBox="1"/>
          <p:nvPr/>
        </p:nvSpPr>
        <p:spPr>
          <a:xfrm>
            <a:off x="5105729" y="5783087"/>
            <a:ext cx="824195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72% </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AVERAGE SAVINGS </a:t>
            </a:r>
            <a:b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with NBPAS</a:t>
            </a:r>
          </a:p>
        </p:txBody>
      </p:sp>
      <p:sp>
        <p:nvSpPr>
          <p:cNvPr id="17" name="Triangle 16">
            <a:extLst>
              <a:ext uri="{FF2B5EF4-FFF2-40B4-BE49-F238E27FC236}">
                <a16:creationId xmlns:a16="http://schemas.microsoft.com/office/drawing/2014/main" id="{B4485CAA-42ED-8341-171C-4513CB7FB778}"/>
              </a:ext>
            </a:extLst>
          </p:cNvPr>
          <p:cNvSpPr/>
          <p:nvPr/>
        </p:nvSpPr>
        <p:spPr>
          <a:xfrm rot="10800000">
            <a:off x="5994397" y="5348619"/>
            <a:ext cx="6197601" cy="451692"/>
          </a:xfrm>
          <a:prstGeom prst="triangle">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0B2EA2D-E901-652A-967A-D2A8C699A300}"/>
              </a:ext>
            </a:extLst>
          </p:cNvPr>
          <p:cNvSpPr txBox="1"/>
          <p:nvPr/>
        </p:nvSpPr>
        <p:spPr>
          <a:xfrm>
            <a:off x="1406425" y="4051517"/>
            <a:ext cx="34359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10-year total = $3,400*</a:t>
            </a:r>
          </a:p>
        </p:txBody>
      </p:sp>
      <p:sp>
        <p:nvSpPr>
          <p:cNvPr id="19" name="TextBox 18">
            <a:extLst>
              <a:ext uri="{FF2B5EF4-FFF2-40B4-BE49-F238E27FC236}">
                <a16:creationId xmlns:a16="http://schemas.microsoft.com/office/drawing/2014/main" id="{115F1CB9-3ECB-642E-9312-E615A956A6F6}"/>
              </a:ext>
            </a:extLst>
          </p:cNvPr>
          <p:cNvSpPr txBox="1"/>
          <p:nvPr/>
        </p:nvSpPr>
        <p:spPr>
          <a:xfrm>
            <a:off x="7437438" y="3992477"/>
            <a:ext cx="34359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10-year total = $945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4D064FC-6F0E-2CA4-2159-1BFDA6805381}"/>
              </a:ext>
            </a:extLst>
          </p:cNvPr>
          <p:cNvSpPr txBox="1"/>
          <p:nvPr/>
        </p:nvSpPr>
        <p:spPr>
          <a:xfrm>
            <a:off x="730695" y="4676981"/>
            <a:ext cx="39124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*Does not include $700 exam fee (if needed) or </a:t>
            </a:r>
            <a:r>
              <a:rPr kumimoji="0" lang="en-US" sz="1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travel, lodging, time away from patients, and other indirect expenses.</a:t>
            </a:r>
            <a:br>
              <a:rPr kumimoji="0" lang="en-US" sz="1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597682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5245</TotalTime>
  <Words>1536</Words>
  <Application>Microsoft Macintosh PowerPoint</Application>
  <PresentationFormat>Widescreen</PresentationFormat>
  <Paragraphs>201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MOC requirement and ambulatory care-sensitive hospitalizations   (JAMA 2014 Dec 10;312(22):2348-57   Gray et al.)   </vt:lpstr>
      <vt:lpstr>PowerPoint Presentation</vt:lpstr>
      <vt:lpstr>PowerPoint Presentation</vt:lpstr>
      <vt:lpstr>U.S. Department of Justice weighs in (2018)</vt:lpstr>
      <vt:lpstr>PowerPoint Presentation</vt:lpstr>
      <vt:lpstr>PowerPoint Presentation</vt:lpstr>
      <vt:lpstr>PowerPoint Presentation</vt:lpstr>
      <vt:lpstr>How do I add NBPAS to Hospital Bylaws?</vt:lpstr>
      <vt:lpstr>NBPAS in Bylaws: Two Examples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Karen Schatten</dc:creator>
  <cp:keywords/>
  <dc:description/>
  <cp:lastModifiedBy>Karen Schatten</cp:lastModifiedBy>
  <cp:revision>24</cp:revision>
  <dcterms:created xsi:type="dcterms:W3CDTF">2023-02-01T21:34:08Z</dcterms:created>
  <dcterms:modified xsi:type="dcterms:W3CDTF">2023-04-20T15:26:34Z</dcterms:modified>
  <cp:category/>
</cp:coreProperties>
</file>